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766" r:id="rId2"/>
    <p:sldId id="779" r:id="rId3"/>
    <p:sldId id="851" r:id="rId4"/>
    <p:sldId id="768" r:id="rId5"/>
    <p:sldId id="527" r:id="rId6"/>
    <p:sldId id="852" r:id="rId7"/>
    <p:sldId id="528" r:id="rId8"/>
    <p:sldId id="288" r:id="rId9"/>
    <p:sldId id="529" r:id="rId10"/>
    <p:sldId id="285" r:id="rId11"/>
    <p:sldId id="1105" r:id="rId12"/>
    <p:sldId id="283" r:id="rId13"/>
    <p:sldId id="781" r:id="rId14"/>
    <p:sldId id="782" r:id="rId15"/>
    <p:sldId id="783" r:id="rId16"/>
    <p:sldId id="784" r:id="rId17"/>
    <p:sldId id="837" r:id="rId18"/>
    <p:sldId id="840" r:id="rId19"/>
    <p:sldId id="536" r:id="rId20"/>
    <p:sldId id="820" r:id="rId21"/>
    <p:sldId id="533" r:id="rId22"/>
    <p:sldId id="765" r:id="rId23"/>
    <p:sldId id="537" r:id="rId24"/>
    <p:sldId id="538" r:id="rId25"/>
    <p:sldId id="612" r:id="rId26"/>
    <p:sldId id="774" r:id="rId27"/>
    <p:sldId id="363" r:id="rId28"/>
    <p:sldId id="1100" r:id="rId29"/>
    <p:sldId id="276" r:id="rId30"/>
    <p:sldId id="786" r:id="rId31"/>
    <p:sldId id="773" r:id="rId32"/>
    <p:sldId id="532" r:id="rId33"/>
    <p:sldId id="772" r:id="rId34"/>
    <p:sldId id="778" r:id="rId35"/>
    <p:sldId id="770" r:id="rId36"/>
    <p:sldId id="776" r:id="rId37"/>
    <p:sldId id="769" r:id="rId38"/>
    <p:sldId id="780" r:id="rId39"/>
    <p:sldId id="839" r:id="rId40"/>
    <p:sldId id="838" r:id="rId41"/>
    <p:sldId id="878"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Martin" initials="PM" lastIdx="1" clrIdx="0">
    <p:extLst>
      <p:ext uri="{19B8F6BF-5375-455C-9EA6-DF929625EA0E}">
        <p15:presenceInfo xmlns:p15="http://schemas.microsoft.com/office/powerpoint/2012/main" userId="63d0435f4b2462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A00"/>
    <a:srgbClr val="F06716"/>
    <a:srgbClr val="004D77"/>
    <a:srgbClr val="FF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38" autoAdjust="0"/>
    <p:restoredTop sz="79389" autoAdjust="0"/>
  </p:normalViewPr>
  <p:slideViewPr>
    <p:cSldViewPr snapToGrid="0">
      <p:cViewPr varScale="1">
        <p:scale>
          <a:sx n="67" d="100"/>
          <a:sy n="67" d="100"/>
        </p:scale>
        <p:origin x="432" y="77"/>
      </p:cViewPr>
      <p:guideLst/>
    </p:cSldViewPr>
  </p:slideViewPr>
  <p:notesTextViewPr>
    <p:cViewPr>
      <p:scale>
        <a:sx n="1" d="1"/>
        <a:sy n="1" d="1"/>
      </p:scale>
      <p:origin x="0" y="0"/>
    </p:cViewPr>
  </p:notesTextViewPr>
  <p:notesViewPr>
    <p:cSldViewPr snapToGrid="0" showGuides="1">
      <p:cViewPr varScale="1">
        <p:scale>
          <a:sx n="69" d="100"/>
          <a:sy n="6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2023-11-23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bc.ca/player/Shows/Shows/the+fifth+estate/ID/241170150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cbc.ca/player/Shows/Shows/the+fifth+estate/ID/2411701502/"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youtu.be/6ehzUdL8hC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erriam-webster.com/dictionary/inequal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n w="19050">
                  <a:solidFill>
                    <a:schemeClr val="bg1"/>
                  </a:solidFill>
                </a:ln>
                <a:solidFill>
                  <a:schemeClr val="bg1"/>
                </a:solidFill>
              </a:rPr>
              <a:t>SOCIAL STRATIFICATION</a:t>
            </a:r>
            <a:br>
              <a:rPr lang="en-CA" sz="1200" dirty="0">
                <a:ln w="19050">
                  <a:solidFill>
                    <a:schemeClr val="bg1"/>
                  </a:solidFill>
                </a:ln>
                <a:solidFill>
                  <a:schemeClr val="bg1"/>
                </a:solidFill>
              </a:rPr>
            </a:br>
            <a:r>
              <a:rPr lang="en-CA" sz="1200" dirty="0">
                <a:ln w="19050">
                  <a:solidFill>
                    <a:schemeClr val="bg1"/>
                  </a:solidFill>
                </a:ln>
                <a:solidFill>
                  <a:schemeClr val="bg1"/>
                </a:solidFill>
              </a:rPr>
              <a:t>EQUALITY AND EQUITY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30075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t>Class</a:t>
            </a:r>
            <a:r>
              <a:rPr lang="en-US" sz="1200" dirty="0"/>
              <a:t> refers to the relative location of a person or group within a larger society based on wealth, power, prestige, or other valued resources.</a:t>
            </a:r>
          </a:p>
          <a:p>
            <a:pPr marL="171450" indent="-171450">
              <a:buFont typeface="Arial" panose="020B0604020202020204" pitchFamily="34" charset="0"/>
              <a:buChar char="•"/>
            </a:pPr>
            <a:r>
              <a:rPr lang="en-US" sz="1200" dirty="0"/>
              <a:t>Class determines one’s access to rewards, resources, and opportunities which, in turn, influence one’s level of education, income, occupation, housing, health care, and life expectancy.</a:t>
            </a:r>
          </a:p>
          <a:p>
            <a:pPr marL="171450" indent="-171450">
              <a:buFont typeface="Arial" panose="020B0604020202020204" pitchFamily="34" charset="0"/>
              <a:buChar char="•"/>
            </a:pPr>
            <a:r>
              <a:rPr lang="en-US" sz="1200" dirty="0"/>
              <a:t>Traditionally, class has been divided into five categories: upper class; middle class; working class; working poor; underclass.</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104382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293640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Over the next two units, we will look at four factors that produce and structure social inequality.</a:t>
            </a:r>
          </a:p>
          <a:p>
            <a:r>
              <a:rPr lang="en-CA" dirty="0"/>
              <a:t>The are:</a:t>
            </a:r>
          </a:p>
          <a:p>
            <a:pPr marL="914400" lvl="1" indent="-457200">
              <a:buFont typeface="+mj-lt"/>
              <a:buAutoNum type="arabicPeriod"/>
            </a:pPr>
            <a:r>
              <a:rPr lang="en-CA" dirty="0"/>
              <a:t>Barriers</a:t>
            </a:r>
          </a:p>
          <a:p>
            <a:pPr marL="914400" lvl="1" indent="-457200">
              <a:buFont typeface="+mj-lt"/>
              <a:buAutoNum type="arabicPeriod"/>
            </a:pPr>
            <a:r>
              <a:rPr lang="en-CA" dirty="0"/>
              <a:t>Ideologies</a:t>
            </a:r>
          </a:p>
          <a:p>
            <a:pPr marL="914400" lvl="1" indent="-457200">
              <a:buFont typeface="+mj-lt"/>
              <a:buAutoNum type="arabicPeriod"/>
            </a:pPr>
            <a:r>
              <a:rPr lang="en-CA" dirty="0"/>
              <a:t>Social Stratification</a:t>
            </a:r>
          </a:p>
          <a:p>
            <a:pPr marL="914400" lvl="1" indent="-457200">
              <a:buFont typeface="+mj-lt"/>
              <a:buAutoNum type="arabicPeriod"/>
            </a:pPr>
            <a:r>
              <a:rPr lang="en-CA" dirty="0"/>
              <a:t>Power &amp; Privilege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334961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Barriers are policies or practices that prevent full and equal participation in society. </a:t>
            </a:r>
          </a:p>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Barriers can be physical, social, attitudinal, organizational, technological or informational. </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For example, for a visually impaired individual, a physical barrier in education may be the small font in a text or poor lighting in the classroom.</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An attitudinal barrier may be the perception that a visual impairment also implies an intellectual impairment.</a:t>
            </a:r>
          </a:p>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Barriers prevent or limit people from achieving equality in society and they can be visible or invisible.</a:t>
            </a:r>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58287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Visible barriers include those public and private spaces that are literally inaccessible to individuals who have a physical disability.</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For example, buildings or subway stations without wheelchair access pose a physically visible barrier to those who require access to them.</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Visible barriers need not be only physical in form. </a:t>
            </a:r>
          </a:p>
          <a:p>
            <a:pPr marL="1085850" lvl="2" indent="-171450" algn="l">
              <a:buFont typeface="Arial" panose="020B0604020202020204" pitchFamily="34" charset="0"/>
              <a:buChar char="•"/>
            </a:pPr>
            <a:r>
              <a:rPr lang="en-US" b="0" i="0" dirty="0">
                <a:solidFill>
                  <a:srgbClr val="414042"/>
                </a:solidFill>
                <a:effectLst/>
                <a:latin typeface="Calibri" panose="020F0502020204030204" pitchFamily="34" charset="0"/>
              </a:rPr>
              <a:t>For example, they can be policies designed to include some, while excluding others. </a:t>
            </a:r>
          </a:p>
          <a:p>
            <a:pPr marL="1085850" lvl="2" indent="-171450" algn="l">
              <a:buFont typeface="Arial" panose="020B0604020202020204" pitchFamily="34" charset="0"/>
              <a:buChar char="•"/>
            </a:pPr>
            <a:r>
              <a:rPr lang="en-US" b="0" i="0" dirty="0">
                <a:solidFill>
                  <a:srgbClr val="414042"/>
                </a:solidFill>
                <a:effectLst/>
                <a:latin typeface="Calibri" panose="020F0502020204030204" pitchFamily="34" charset="0"/>
              </a:rPr>
              <a:t>Canada’s immigration policy is designed based on a points system that benefits individuals with sufficient educational credentials, work experience, and knowledge of one of the official languages.</a:t>
            </a:r>
          </a:p>
          <a:p>
            <a:pPr marL="1085850" lvl="2" indent="-171450" algn="l">
              <a:buFont typeface="Arial" panose="020B0604020202020204" pitchFamily="34" charset="0"/>
              <a:buChar char="•"/>
            </a:pPr>
            <a:r>
              <a:rPr lang="en-US" b="0" i="0" dirty="0">
                <a:solidFill>
                  <a:srgbClr val="414042"/>
                </a:solidFill>
                <a:effectLst/>
                <a:latin typeface="Calibri" panose="020F0502020204030204" pitchFamily="34" charset="0"/>
              </a:rPr>
              <a:t>This policy is designed to allow some people in while keeping others out.</a:t>
            </a:r>
          </a:p>
          <a:p>
            <a:pPr marL="914400" lvl="2" indent="0" algn="l">
              <a:buFont typeface="Arial" panose="020B0604020202020204" pitchFamily="34" charset="0"/>
              <a:buNone/>
            </a:pPr>
            <a:endParaRPr lang="en-US" b="0" i="0" dirty="0">
              <a:solidFill>
                <a:srgbClr val="414042"/>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283089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414042"/>
                </a:solidFill>
                <a:effectLst/>
                <a:latin typeface="Calibri" panose="020F0502020204030204" pitchFamily="34" charset="0"/>
              </a:rPr>
              <a:t>Invisible barriers may not be formally outlined in law and policy but are maintained within social structures. </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For example, despite Canada’s immigration policy emphasizing the need for skilled internationally trained immigrants, many newcomers encounter significant difficulties accessing employment in their field. </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The privileging of Canadian experience, the lack of networks, and outright racism and discrimination create a situation where many immigrants remain unemployed, underemployed, or forced to seek expensive re-training.</a:t>
            </a:r>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2293893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societies, different social groups are not all treated equally. They have been structured, organized and reinforced differently by the societies in which we live.</a:t>
            </a:r>
          </a:p>
          <a:p>
            <a:pPr marL="171450" indent="-171450">
              <a:buFont typeface="Arial" panose="020B0604020202020204" pitchFamily="34" charset="0"/>
              <a:buChar char="•"/>
            </a:pPr>
            <a:r>
              <a:rPr lang="en-US" dirty="0"/>
              <a:t>They have been divided through a process known as social stratification.</a:t>
            </a:r>
          </a:p>
          <a:p>
            <a:pPr marL="171450" indent="-171450">
              <a:buFont typeface="Arial" panose="020B0604020202020204" pitchFamily="34" charset="0"/>
              <a:buChar char="•"/>
            </a:pPr>
            <a:r>
              <a:rPr lang="en-US" b="1" dirty="0"/>
              <a:t>Social Stratification </a:t>
            </a:r>
            <a:r>
              <a:rPr lang="en-US" dirty="0"/>
              <a:t>is the hierarchical arrangement of large social groups on the basis of their control over basic resources.</a:t>
            </a:r>
          </a:p>
          <a:p>
            <a:pPr marL="171450" indent="-171450">
              <a:buFont typeface="Arial" panose="020B0604020202020204" pitchFamily="34" charset="0"/>
              <a:buChar char="•"/>
            </a:pPr>
            <a:r>
              <a:rPr lang="en-US" dirty="0"/>
              <a:t>Usually, when we are talking about social stratification, we are talking about class, but social stratification also includes how class intersects with other statuses such as gender, race, sexuality, etc.</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3552007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stratification is created and maintained through power and privilege.</a:t>
            </a:r>
          </a:p>
          <a:p>
            <a:pPr marL="171450" indent="-171450">
              <a:buFont typeface="Arial" panose="020B0604020202020204" pitchFamily="34" charset="0"/>
              <a:buChar char="•"/>
            </a:pPr>
            <a:r>
              <a:rPr lang="en-US" b="1" i="1" dirty="0"/>
              <a:t>Power</a:t>
            </a:r>
            <a:r>
              <a:rPr lang="en-US" dirty="0"/>
              <a:t>: The capacity to command resources and thereby to control social situations.</a:t>
            </a:r>
          </a:p>
          <a:p>
            <a:pPr marL="628650" lvl="1" indent="-171450">
              <a:buFont typeface="Arial" panose="020B0604020202020204" pitchFamily="34" charset="0"/>
              <a:buChar char="•"/>
            </a:pPr>
            <a:r>
              <a:rPr lang="en-US" dirty="0"/>
              <a:t>In a stratified system, dominant group members have the greatest degree of power, meaning they have the ability to make decisions, influence systems, and establish dominant ideologies.</a:t>
            </a:r>
          </a:p>
          <a:p>
            <a:pPr marL="628650" lvl="1" indent="-171450">
              <a:buFont typeface="Arial" panose="020B0604020202020204" pitchFamily="34" charset="0"/>
              <a:buChar char="•"/>
            </a:pPr>
            <a:r>
              <a:rPr lang="en-US" dirty="0"/>
              <a:t>They can use their position of power to develop laws and policies that work in their </a:t>
            </a:r>
            <a:r>
              <a:rPr lang="en-US" dirty="0" err="1"/>
              <a:t>favour</a:t>
            </a:r>
            <a:r>
              <a:rPr lang="en-US" dirty="0"/>
              <a:t> and sway public views and principles to uphold their agendas.</a:t>
            </a:r>
          </a:p>
          <a:p>
            <a:pPr marL="171450" indent="-171450">
              <a:buFont typeface="Arial" panose="020B0604020202020204" pitchFamily="34" charset="0"/>
              <a:buChar char="•"/>
            </a:pPr>
            <a:r>
              <a:rPr lang="en-US" b="1" i="1" dirty="0"/>
              <a:t>Privilege</a:t>
            </a:r>
            <a:r>
              <a:rPr lang="en-US" dirty="0"/>
              <a:t> allows these dominant groups to maintain and pass on this control to others like them.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See the infographic by Dr Amy Tan</a:t>
            </a:r>
          </a:p>
          <a:p>
            <a:pPr marL="171450" indent="-171450">
              <a:buFont typeface="Arial" panose="020B0604020202020204" pitchFamily="34" charset="0"/>
              <a:buChar char="•"/>
            </a:pPr>
            <a:r>
              <a:rPr lang="en-US" dirty="0"/>
              <a:t>www.amytanMD.com</a:t>
            </a:r>
          </a:p>
          <a:p>
            <a:pPr marL="171450" indent="-171450">
              <a:buFont typeface="Arial" panose="020B0604020202020204" pitchFamily="34" charset="0"/>
              <a:buChar char="•"/>
            </a:pPr>
            <a:r>
              <a:rPr lang="en-US" dirty="0"/>
              <a:t>Racism Based on White supremacy concept which includes the three racist ideologies including </a:t>
            </a:r>
          </a:p>
          <a:p>
            <a:pPr marL="628650" lvl="1" indent="-171450">
              <a:buFont typeface="Arial" panose="020B0604020202020204" pitchFamily="34" charset="0"/>
              <a:buChar char="•"/>
            </a:pPr>
            <a:r>
              <a:rPr lang="en-US" dirty="0" err="1"/>
              <a:t>Slaveability</a:t>
            </a:r>
            <a:r>
              <a:rPr lang="en-US" dirty="0"/>
              <a:t> (Anti-Black Racism)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Genocide  (Anti-Indigenous Racism)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Orientalism (Anti-Asian/Anti Eastern World Racism)</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Info:</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https://amytanmd.com/2021/06/09/power-privilege-in-canada/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3037203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Is not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does the severe lack of representation by women and racial and ethnic minorities tell you about who really has power and privilege in our country?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3480710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dirty="0"/>
              <a:t>Privilege:</a:t>
            </a:r>
            <a:r>
              <a:rPr lang="en-US" dirty="0"/>
              <a:t> is gained through unearned power that gives dominant group members economic, social, and political advantage.</a:t>
            </a:r>
          </a:p>
          <a:p>
            <a:pPr marL="171450" indent="-171450">
              <a:buFont typeface="Arial" panose="020B0604020202020204" pitchFamily="34" charset="0"/>
              <a:buChar char="•"/>
            </a:pPr>
            <a:r>
              <a:rPr lang="en-US" dirty="0"/>
              <a:t> We call them privileges because they are rights, opportunities, or advantages that are not available to everyone equally.</a:t>
            </a:r>
          </a:p>
          <a:p>
            <a:pPr marL="171450" indent="-171450">
              <a:buFont typeface="Arial" panose="020B0604020202020204" pitchFamily="34" charset="0"/>
              <a:buChar char="•"/>
            </a:pPr>
            <a:r>
              <a:rPr lang="en-US" dirty="0"/>
              <a:t>The privilege is not deserved or attained due to hard work or achievement. Rather, it is assumed merely because one belongs to a certain group.</a:t>
            </a:r>
          </a:p>
          <a:p>
            <a:pPr marL="171450" indent="-171450">
              <a:buFont typeface="Arial" panose="020B0604020202020204" pitchFamily="34" charset="0"/>
              <a:buChar char="•"/>
            </a:pPr>
            <a:r>
              <a:rPr lang="en-US" dirty="0"/>
              <a:t>Those who are privileged therefore have opportunities, resources, rights, choices, and freedoms that are categorically denied to others.  </a:t>
            </a:r>
          </a:p>
          <a:p>
            <a:pPr marL="171450" indent="-171450">
              <a:buFont typeface="Arial" panose="020B0604020202020204" pitchFamily="34" charset="0"/>
              <a:buChar char="•"/>
            </a:pPr>
            <a:r>
              <a:rPr lang="en-US" dirty="0"/>
              <a:t>Privilege is often invisible except in cases where we do not have it.</a:t>
            </a:r>
          </a:p>
          <a:p>
            <a:pPr marL="171450" indent="-171450">
              <a:buFont typeface="Arial" panose="020B0604020202020204" pitchFamily="34" charset="0"/>
              <a:buChar char="•"/>
            </a:pPr>
            <a:r>
              <a:rPr lang="en-US" dirty="0"/>
              <a:t>Privilege is structured and maintained through capital.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8D09F75-C0CD-4A29-AE84-B8B35D633AC3}" type="slidenum">
              <a:rPr lang="en-US" smtClean="0"/>
              <a:pPr/>
              <a:t>19</a:t>
            </a:fld>
            <a:endParaRPr lang="en-US"/>
          </a:p>
        </p:txBody>
      </p:sp>
    </p:spTree>
    <p:extLst>
      <p:ext uri="{BB962C8B-B14F-4D97-AF65-F5344CB8AC3E}">
        <p14:creationId xmlns:p14="http://schemas.microsoft.com/office/powerpoint/2010/main" val="385219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500" dirty="0"/>
              <a:t>Wage Gap</a:t>
            </a:r>
          </a:p>
          <a:p>
            <a:pPr>
              <a:lnSpc>
                <a:spcPct val="100000"/>
              </a:lnSpc>
            </a:pPr>
            <a:r>
              <a:rPr lang="en-US" sz="1500" dirty="0"/>
              <a:t>Gender Wage Gap </a:t>
            </a:r>
          </a:p>
          <a:p>
            <a:pPr>
              <a:lnSpc>
                <a:spcPct val="100000"/>
              </a:lnSpc>
            </a:pPr>
            <a:r>
              <a:rPr lang="en-US" sz="1500" dirty="0"/>
              <a:t>Inequality</a:t>
            </a:r>
          </a:p>
          <a:p>
            <a:pPr>
              <a:lnSpc>
                <a:spcPct val="100000"/>
              </a:lnSpc>
            </a:pPr>
            <a:r>
              <a:rPr lang="en-US" sz="1500" dirty="0"/>
              <a:t>Social Inequality</a:t>
            </a:r>
          </a:p>
          <a:p>
            <a:pPr>
              <a:lnSpc>
                <a:spcPct val="100000"/>
              </a:lnSpc>
            </a:pPr>
            <a:r>
              <a:rPr lang="en-US" sz="1500" dirty="0"/>
              <a:t>Class</a:t>
            </a:r>
          </a:p>
          <a:p>
            <a:pPr>
              <a:lnSpc>
                <a:spcPct val="100000"/>
              </a:lnSpc>
            </a:pPr>
            <a:r>
              <a:rPr lang="en-US" sz="1500" dirty="0"/>
              <a:t>Factors that Produce Social Inequality</a:t>
            </a:r>
          </a:p>
          <a:p>
            <a:pPr lvl="1">
              <a:lnSpc>
                <a:spcPct val="100000"/>
              </a:lnSpc>
            </a:pPr>
            <a:r>
              <a:rPr lang="en-US" sz="1500" dirty="0"/>
              <a:t>Barriers</a:t>
            </a:r>
          </a:p>
          <a:p>
            <a:pPr lvl="1">
              <a:lnSpc>
                <a:spcPct val="100000"/>
              </a:lnSpc>
            </a:pPr>
            <a:r>
              <a:rPr lang="en-US" sz="1500" dirty="0"/>
              <a:t>Ideologies</a:t>
            </a:r>
          </a:p>
          <a:p>
            <a:pPr lvl="1">
              <a:lnSpc>
                <a:spcPct val="100000"/>
              </a:lnSpc>
            </a:pPr>
            <a:r>
              <a:rPr lang="en-US" sz="1500" dirty="0"/>
              <a:t>Social Stratification</a:t>
            </a:r>
          </a:p>
          <a:p>
            <a:pPr lvl="1">
              <a:lnSpc>
                <a:spcPct val="100000"/>
              </a:lnSpc>
            </a:pPr>
            <a:r>
              <a:rPr lang="en-US" sz="1500" dirty="0"/>
              <a:t>Power and Privilege</a:t>
            </a:r>
          </a:p>
          <a:p>
            <a:pPr>
              <a:lnSpc>
                <a:spcPct val="100000"/>
              </a:lnSpc>
            </a:pPr>
            <a:r>
              <a:rPr lang="en-US" sz="1500" dirty="0"/>
              <a:t>Social Stratification &amp; Global Citizenship</a:t>
            </a:r>
          </a:p>
          <a:p>
            <a:pPr>
              <a:lnSpc>
                <a:spcPct val="100000"/>
              </a:lnSpc>
            </a:pPr>
            <a:r>
              <a:rPr lang="en-US" sz="1500" dirty="0"/>
              <a:t>The 3 Forms of Capital</a:t>
            </a:r>
          </a:p>
          <a:p>
            <a:pPr>
              <a:lnSpc>
                <a:spcPct val="100000"/>
              </a:lnSpc>
            </a:pPr>
            <a:r>
              <a:rPr lang="en-US" sz="1500" dirty="0"/>
              <a:t>Social Class Model</a:t>
            </a:r>
          </a:p>
          <a:p>
            <a:pPr>
              <a:lnSpc>
                <a:spcPct val="100000"/>
              </a:lnSpc>
            </a:pPr>
            <a:r>
              <a:rPr lang="en-US" sz="1500" dirty="0"/>
              <a:t>Wealth Gap Inequality</a:t>
            </a:r>
          </a:p>
          <a:p>
            <a:pPr>
              <a:lnSpc>
                <a:spcPct val="100000"/>
              </a:lnSpc>
            </a:pPr>
            <a:r>
              <a:rPr lang="en-US" sz="1500" dirty="0"/>
              <a:t>Global Inequality</a:t>
            </a:r>
          </a:p>
          <a:p>
            <a:pPr>
              <a:lnSpc>
                <a:spcPct val="100000"/>
              </a:lnSpc>
            </a:pPr>
            <a:r>
              <a:rPr lang="en-US" sz="1500" dirty="0"/>
              <a:t>Global Stratification</a:t>
            </a:r>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4211328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https://youtu.be/2KlmvmuxzYE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With a recycling bin and some scrap paper s</a:t>
            </a:r>
            <a:r>
              <a:rPr lang="en-US" b="0" i="0" dirty="0">
                <a:effectLst/>
                <a:latin typeface="Calibri" panose="020F0502020204030204" pitchFamily="34" charset="0"/>
              </a:rPr>
              <a:t>tudents learn a powerful lesson about privilege</a:t>
            </a:r>
          </a:p>
          <a:p>
            <a:r>
              <a:rPr lang="en-US" b="0" dirty="0">
                <a:effectLst/>
                <a:latin typeface="Calibri" panose="020F0502020204030204" pitchFamily="34" charset="0"/>
              </a:rPr>
              <a:t>A simple, powerful exercise to teach your class about privilege and social mobility.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110534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stratification doesn’t just happen. The following video looks at the garment industry in Bangladesh. It shows us that global inequality is linked to patterns of globalization. Corporations in search of cost savings and consumers in search of affordable products create pressure for cheap </a:t>
            </a:r>
            <a:r>
              <a:rPr lang="en-US" dirty="0" err="1"/>
              <a:t>labour</a:t>
            </a:r>
            <a:r>
              <a:rPr lang="en-US" dirty="0"/>
              <a:t> and unsafe working conditions.</a:t>
            </a:r>
          </a:p>
          <a:p>
            <a:pPr marL="171450" indent="-171450">
              <a:buFont typeface="Arial" panose="020B0604020202020204" pitchFamily="34" charset="0"/>
              <a:buChar char="•"/>
            </a:pPr>
            <a:r>
              <a:rPr lang="en-US" dirty="0"/>
              <a:t>CBC’s fifth estate: Made in Bangladesh - </a:t>
            </a:r>
            <a:r>
              <a:rPr lang="en-US" dirty="0">
                <a:hlinkClick r:id="rId3"/>
              </a:rPr>
              <a:t>http://www.cbc.ca/player/Shows/Shows/the+fifth+estate/ID/2411701502/</a:t>
            </a:r>
            <a:endParaRPr lang="en-US" dirty="0"/>
          </a:p>
          <a:p>
            <a:pPr marL="171450" indent="-171450">
              <a:buFont typeface="Arial" panose="020B0604020202020204" pitchFamily="34" charset="0"/>
              <a:buChar char="•"/>
            </a:pPr>
            <a:r>
              <a:rPr lang="en-US" dirty="0"/>
              <a:t>[discussion questions – possibly link back to unit 1 on globalization?]</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2670092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Social stratification doesn’t just happen. The following video looks at the garment industry in Bangladesh. It shows us that global inequality is linked to patterns of globalization. Corporations in search of cost savings and consumers in search of affordable products create pressure for cheap </a:t>
            </a:r>
            <a:r>
              <a:rPr lang="en-US" dirty="0" err="1"/>
              <a:t>labour</a:t>
            </a:r>
            <a:r>
              <a:rPr lang="en-US" dirty="0"/>
              <a:t> and unsafe working conditions.</a:t>
            </a:r>
          </a:p>
          <a:p>
            <a:pPr marL="171450" indent="-171450">
              <a:buFont typeface="Arial" panose="020B0604020202020204" pitchFamily="34" charset="0"/>
              <a:buChar char="•"/>
            </a:pPr>
            <a:r>
              <a:rPr lang="en-US" dirty="0"/>
              <a:t>CBC’s fifth estate: Made in Bangladesh - </a:t>
            </a:r>
            <a:r>
              <a:rPr lang="en-US" dirty="0">
                <a:hlinkClick r:id="rId3"/>
              </a:rPr>
              <a:t>http://www.cbc.ca/player/Shows/Shows/the+fifth+estate/ID/2411701502/</a:t>
            </a:r>
            <a:endParaRPr lang="en-US" dirty="0"/>
          </a:p>
          <a:p>
            <a:pPr marL="0" indent="0">
              <a:buFont typeface="Arial" panose="020B0604020202020204" pitchFamily="34" charset="0"/>
              <a:buNone/>
            </a:pPr>
            <a:r>
              <a:rPr lang="en-CA" dirty="0"/>
              <a:t>https://youtu.be/G4gyVRKxfm0</a:t>
            </a:r>
          </a:p>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3623446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Three forms of capital work to structure the kind of privilege that gives some groups and individuals more opportunities and advantages. </a:t>
            </a:r>
          </a:p>
          <a:p>
            <a:pPr marL="171450" indent="-171450">
              <a:buFont typeface="Arial" panose="020B0604020202020204" pitchFamily="34" charset="0"/>
              <a:buChar char="•"/>
            </a:pPr>
            <a:r>
              <a:rPr lang="en-US" dirty="0"/>
              <a:t>They are…</a:t>
            </a:r>
          </a:p>
          <a:p>
            <a:pPr marL="628650" lvl="1" indent="-171450">
              <a:buFont typeface="Arial" panose="020B0604020202020204" pitchFamily="34" charset="0"/>
              <a:buChar char="•"/>
            </a:pPr>
            <a:r>
              <a:rPr lang="en-US" dirty="0"/>
              <a:t>economic capital</a:t>
            </a:r>
          </a:p>
          <a:p>
            <a:pPr marL="628650" lvl="1" indent="-171450">
              <a:buFont typeface="Arial" panose="020B0604020202020204" pitchFamily="34" charset="0"/>
              <a:buChar char="•"/>
            </a:pPr>
            <a:r>
              <a:rPr lang="en-US" dirty="0"/>
              <a:t>cultural capital</a:t>
            </a:r>
          </a:p>
          <a:p>
            <a:pPr marL="628650" lvl="1" indent="-171450">
              <a:buFont typeface="Arial" panose="020B0604020202020204" pitchFamily="34" charset="0"/>
              <a:buChar char="•"/>
            </a:pPr>
            <a:r>
              <a:rPr lang="en-US" dirty="0"/>
              <a:t>social capital</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https://www.grida.no/resources/6301</a:t>
            </a:r>
          </a:p>
        </p:txBody>
      </p:sp>
      <p:sp>
        <p:nvSpPr>
          <p:cNvPr id="4" name="Slide Number Placeholder 3"/>
          <p:cNvSpPr>
            <a:spLocks noGrp="1"/>
          </p:cNvSpPr>
          <p:nvPr>
            <p:ph type="sldNum" sz="quarter" idx="10"/>
          </p:nvPr>
        </p:nvSpPr>
        <p:spPr/>
        <p:txBody>
          <a:bodyPr/>
          <a:lstStyle/>
          <a:p>
            <a:fld id="{A8D09F75-C0CD-4A29-AE84-B8B35D633AC3}" type="slidenum">
              <a:rPr lang="en-US" smtClean="0"/>
              <a:pPr/>
              <a:t>23</a:t>
            </a:fld>
            <a:endParaRPr lang="en-US"/>
          </a:p>
        </p:txBody>
      </p:sp>
    </p:spTree>
    <p:extLst>
      <p:ext uri="{BB962C8B-B14F-4D97-AF65-F5344CB8AC3E}">
        <p14:creationId xmlns:p14="http://schemas.microsoft.com/office/powerpoint/2010/main" val="326744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1" dirty="0"/>
              <a:t>Economic capital </a:t>
            </a:r>
            <a:r>
              <a:rPr lang="en-US" dirty="0"/>
              <a:t>is command over economic resources. </a:t>
            </a:r>
          </a:p>
          <a:p>
            <a:pPr marL="171450" indent="-171450">
              <a:buFont typeface="Arial" panose="020B0604020202020204" pitchFamily="34" charset="0"/>
              <a:buChar char="•"/>
            </a:pPr>
            <a:r>
              <a:rPr lang="en-US" dirty="0"/>
              <a:t>The more money you have access to, the more you are able to take advantage of rights and opportunities as they are presented to you.</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1547415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1" dirty="0"/>
              <a:t>Cultural capital</a:t>
            </a:r>
            <a:r>
              <a:rPr lang="en-US" b="1" dirty="0"/>
              <a:t> </a:t>
            </a:r>
            <a:r>
              <a:rPr lang="en-US" dirty="0"/>
              <a:t>is the type of knowledge, education, and skills that can give people a status that can lead to advantages.</a:t>
            </a:r>
          </a:p>
          <a:p>
            <a:pPr marL="171450" indent="-171450">
              <a:buFont typeface="Arial" panose="020B0604020202020204" pitchFamily="34" charset="0"/>
              <a:buChar char="•"/>
            </a:pPr>
            <a:r>
              <a:rPr lang="en-US" dirty="0"/>
              <a:t>But it is important to note that we are not talking about the kinds of knowledge, education, and skills that are relevant to a particular job. Instead, we are referring to having knowledge of or access to a particular </a:t>
            </a:r>
            <a:r>
              <a:rPr lang="en-US" i="1" dirty="0"/>
              <a:t>culture</a:t>
            </a:r>
            <a:r>
              <a:rPr lang="en-US" dirty="0"/>
              <a:t> that allows one to “fit in” with the types of people who can provide opportunities.</a:t>
            </a:r>
          </a:p>
          <a:p>
            <a:pPr marL="171450" indent="-171450">
              <a:buFont typeface="Arial" panose="020B0604020202020204" pitchFamily="34" charset="0"/>
              <a:buChar char="•"/>
            </a:pPr>
            <a:r>
              <a:rPr lang="en-US" dirty="0"/>
              <a:t>For example, claiming expertise in classical music or being an accomplished golfer is a form of cultural capital. It is a way of establishing your tastes as superior.</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259043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1" dirty="0"/>
              <a:t>Social capital</a:t>
            </a:r>
            <a:r>
              <a:rPr lang="en-US" b="1" dirty="0"/>
              <a:t> </a:t>
            </a:r>
            <a:r>
              <a:rPr lang="en-US" dirty="0"/>
              <a:t>refers to group memberships, networks, and relationships that give certain advantages in work and society.</a:t>
            </a:r>
          </a:p>
          <a:p>
            <a:pPr marL="171450" indent="-171450">
              <a:buFont typeface="Arial" panose="020B0604020202020204" pitchFamily="34" charset="0"/>
              <a:buChar char="•"/>
            </a:pPr>
            <a:r>
              <a:rPr lang="en-US" dirty="0"/>
              <a:t>Social capital is all about who you know and what they can do for you.</a:t>
            </a:r>
          </a:p>
          <a:p>
            <a:pPr marL="171450" indent="-171450">
              <a:buFont typeface="Arial" panose="020B0604020202020204" pitchFamily="34" charset="0"/>
              <a:buChar char="•"/>
            </a:pPr>
            <a:r>
              <a:rPr lang="en-US" dirty="0"/>
              <a:t>For example, how often do people get jobs based on having the right connections or knowing people already inside?</a:t>
            </a:r>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228242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following video demonstrates how these 3 forms of capital work together to privilege some members of a society.</a:t>
            </a:r>
          </a:p>
          <a:p>
            <a:pPr marL="171450" indent="-171450">
              <a:buFont typeface="Arial" panose="020B0604020202020204" pitchFamily="34" charset="0"/>
              <a:buChar char="•"/>
            </a:pPr>
            <a:endParaRPr lang="en-US" dirty="0"/>
          </a:p>
          <a:p>
            <a:r>
              <a:rPr lang="en-US" dirty="0"/>
              <a:t>How elite schools Convert Birthright into Credentials for Privileged students: </a:t>
            </a:r>
            <a:r>
              <a:rPr lang="en-US" dirty="0">
                <a:hlinkClick r:id="rId3"/>
              </a:rPr>
              <a:t>https://youtu.be/6ehzUdL8hCw</a:t>
            </a:r>
            <a:endParaRPr lang="en-US" dirty="0"/>
          </a:p>
          <a:p>
            <a:pPr marL="171450" indent="-171450">
              <a:buFont typeface="Arial" panose="020B0604020202020204" pitchFamily="34" charset="0"/>
              <a:buChar char="•"/>
            </a:pPr>
            <a:r>
              <a:rPr lang="en-US" sz="1050" dirty="0"/>
              <a:t>Identify instances in which Dr. Khan talks about cultural, economic, and social capital in the video. </a:t>
            </a:r>
          </a:p>
          <a:p>
            <a:pPr marL="171450" indent="-171450">
              <a:buFont typeface="Arial" panose="020B0604020202020204" pitchFamily="34" charset="0"/>
              <a:buChar char="•"/>
            </a:pPr>
            <a:r>
              <a:rPr lang="en-US" sz="1050" dirty="0"/>
              <a:t>What distinguishes these 3 forms?</a:t>
            </a:r>
          </a:p>
          <a:p>
            <a:pPr marL="171450" indent="-171450">
              <a:buFont typeface="Arial" panose="020B0604020202020204" pitchFamily="34" charset="0"/>
              <a:buChar char="•"/>
            </a:pPr>
            <a:r>
              <a:rPr lang="en-US" sz="1050" dirty="0"/>
              <a:t>How do they work together to provide unearned advantages and opportunities for certain groups?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99260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800" b="0" i="0" u="none" strike="noStrike" baseline="0" dirty="0"/>
              <a:t>Students will learn and reliably demonstrate the ability to:</a:t>
            </a:r>
          </a:p>
          <a:p>
            <a:pPr algn="l">
              <a:buFont typeface="+mj-lt"/>
              <a:buAutoNum type="arabicPeriod"/>
            </a:pPr>
            <a:r>
              <a:rPr lang="en-US" sz="1800" b="0" i="0" dirty="0">
                <a:solidFill>
                  <a:srgbClr val="252327"/>
                </a:solidFill>
                <a:effectLst/>
              </a:rPr>
              <a:t>Differentiate between equity and equality</a:t>
            </a:r>
          </a:p>
          <a:p>
            <a:pPr algn="l">
              <a:buFont typeface="+mj-lt"/>
              <a:buAutoNum type="arabicPeriod"/>
            </a:pPr>
            <a:r>
              <a:rPr lang="en-US" sz="1800" b="0" i="0" dirty="0">
                <a:solidFill>
                  <a:srgbClr val="252327"/>
                </a:solidFill>
                <a:effectLst/>
              </a:rPr>
              <a:t>Understand the roots of colonialism and how it leads to internalized colonization</a:t>
            </a:r>
          </a:p>
          <a:p>
            <a:pPr algn="l">
              <a:buFont typeface="+mj-lt"/>
              <a:buAutoNum type="arabicPeriod"/>
            </a:pPr>
            <a:r>
              <a:rPr lang="en-US" sz="1800" b="0" i="0" dirty="0">
                <a:solidFill>
                  <a:srgbClr val="252327"/>
                </a:solidFill>
                <a:effectLst/>
              </a:rPr>
              <a:t>Examine the issue of race in relation to equity</a:t>
            </a:r>
          </a:p>
          <a:p>
            <a:pPr algn="l">
              <a:buFont typeface="+mj-lt"/>
              <a:buAutoNum type="arabicPeriod"/>
            </a:pPr>
            <a:r>
              <a:rPr lang="en-US" sz="1800" b="0" i="0" dirty="0">
                <a:solidFill>
                  <a:srgbClr val="252327"/>
                </a:solidFill>
                <a:effectLst/>
              </a:rPr>
              <a:t>Understand deficit thinking, meritocracy, neoliberalism, and tokenism</a:t>
            </a:r>
          </a:p>
          <a:p>
            <a:pPr algn="l">
              <a:buFont typeface="+mj-lt"/>
              <a:buAutoNum type="arabicPeriod"/>
            </a:pPr>
            <a:r>
              <a:rPr lang="en-US" sz="1800" b="0" i="0" dirty="0">
                <a:solidFill>
                  <a:srgbClr val="252327"/>
                </a:solidFill>
                <a:effectLst/>
              </a:rPr>
              <a:t>Recognize that power and privilege are contextual</a:t>
            </a:r>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Training the Elite: Shamus Khan</a:t>
            </a:r>
          </a:p>
          <a:p>
            <a:r>
              <a:rPr lang="en-CA" dirty="0"/>
              <a:t>https://youtu.be/6ehzUdL8hCw</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186116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Both within most nations and globally, wealth inequality has been growing at an alarming level.</a:t>
            </a:r>
          </a:p>
          <a:p>
            <a:pPr marL="171450" indent="-171450">
              <a:buFont typeface="Arial" panose="020B0604020202020204" pitchFamily="34" charset="0"/>
              <a:buChar char="•"/>
            </a:pPr>
            <a:r>
              <a:rPr lang="en-US" dirty="0"/>
              <a:t>There are concerns that the middle class is disappearing. There are concerns that more of us our struggling to maintain employment. There are concerns that more of us feel a sense of insecurity.</a:t>
            </a:r>
          </a:p>
          <a:p>
            <a:pPr marL="171450" indent="-171450">
              <a:buFont typeface="Arial" panose="020B0604020202020204" pitchFamily="34" charset="0"/>
              <a:buChar char="•"/>
            </a:pPr>
            <a:r>
              <a:rPr lang="en-US" dirty="0"/>
              <a:t>At the same time, a small number of people (CEOs, executives, corporate managers) are seeing their wealth grow at an unprecedented rate.</a:t>
            </a:r>
          </a:p>
          <a:p>
            <a:pPr marL="171450" indent="-171450">
              <a:buFont typeface="Arial" panose="020B0604020202020204" pitchFamily="34" charset="0"/>
              <a:buChar char="•"/>
            </a:pPr>
            <a:r>
              <a:rPr lang="en-CA" b="1" dirty="0"/>
              <a:t>https://www.broadbentinstitute.ca/wealth_gap</a:t>
            </a:r>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2699390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following videos focuses on Canada, the United States of America, and then the Global Economy</a:t>
            </a:r>
          </a:p>
          <a:p>
            <a:r>
              <a:rPr lang="en-US" dirty="0"/>
              <a:t>– America is one of the countries where inequality is growing the fastest. </a:t>
            </a:r>
          </a:p>
          <a:p>
            <a:r>
              <a:rPr lang="en-US" dirty="0"/>
              <a:t>However the pattern is one that can been seen in many countries around the globe.</a:t>
            </a:r>
          </a:p>
          <a:p>
            <a:r>
              <a:rPr lang="en-US" dirty="0"/>
              <a:t>https://policyalternatives.ca/publications/facts-infographics/infographic-outrageous-fortune-canadas-wealth-gap</a:t>
            </a:r>
          </a:p>
          <a:p>
            <a:endParaRPr lang="en-US"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635775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Canadian Wealth Inequality</a:t>
            </a:r>
          </a:p>
          <a:p>
            <a:r>
              <a:rPr lang="en-CA" dirty="0"/>
              <a:t>https://youtu.be/zBkBiv5ZD7s</a:t>
            </a:r>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335971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Wealth Inequality</a:t>
            </a:r>
          </a:p>
          <a:p>
            <a:r>
              <a:rPr lang="en-CA" dirty="0"/>
              <a:t>https://youtu.be/QPKKQnijnsM</a:t>
            </a:r>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4146607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Wealth Inequality</a:t>
            </a:r>
          </a:p>
          <a:p>
            <a:r>
              <a:rPr lang="en-CA" dirty="0"/>
              <a:t>https://youtu.be/uWSxzjyMNpU</a:t>
            </a:r>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228186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People – Where do you see your self intersectionally in this </a:t>
            </a:r>
          </a:p>
          <a:p>
            <a:r>
              <a:rPr lang="en-CA" dirty="0"/>
              <a:t>https://youtu.be/QFrqTFRy-LU</a:t>
            </a:r>
            <a:endParaRPr lang="en-US"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1968336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444444"/>
                </a:solidFill>
                <a:effectLst/>
                <a:latin typeface="Calibri" panose="020F0502020204030204" pitchFamily="34" charset="0"/>
              </a:rPr>
              <a:t> OTTAWA — Canada’s 100 highest paid CEOs made 227 times more than the average worker made in 2018, surpassing all previous records, according to a new report from the Canadian Centre for Policy Alternatives (CCPA). That’s up from 197 times average worker pay in 2017. </a:t>
            </a:r>
          </a:p>
          <a:p>
            <a:pPr algn="l" rtl="0"/>
            <a:endParaRPr lang="en-US" b="0" i="0" dirty="0">
              <a:solidFill>
                <a:srgbClr val="444444"/>
              </a:solidFill>
              <a:effectLst/>
              <a:latin typeface="Calibri" panose="020F0502020204030204" pitchFamily="34" charset="0"/>
            </a:endParaRPr>
          </a:p>
          <a:p>
            <a:pPr algn="l" rtl="0"/>
            <a:r>
              <a:rPr lang="en-US" b="0" i="0" dirty="0">
                <a:solidFill>
                  <a:srgbClr val="444444"/>
                </a:solidFill>
                <a:effectLst/>
                <a:latin typeface="Calibri" panose="020F0502020204030204" pitchFamily="34" charset="0"/>
              </a:rPr>
              <a:t>“Put another way, by 10:09 a.m. on January 2, the average top CEOs will have made as much money as the average Canadian worker will make all year. That’s the earliest time on record in the 13 years we’ve been tracking these numbers,” said report author and CCPA Senior Economist David Macdonald. </a:t>
            </a:r>
          </a:p>
          <a:p>
            <a:pPr algn="l" rtl="0"/>
            <a:endParaRPr lang="en-US" b="0" i="0" dirty="0">
              <a:solidFill>
                <a:srgbClr val="444444"/>
              </a:solidFill>
              <a:effectLst/>
              <a:latin typeface="Calibri" panose="020F0502020204030204" pitchFamily="34" charset="0"/>
            </a:endParaRPr>
          </a:p>
          <a:p>
            <a:pPr algn="l" rtl="0"/>
            <a:r>
              <a:rPr lang="en-US" b="0" i="0" dirty="0">
                <a:solidFill>
                  <a:srgbClr val="444444"/>
                </a:solidFill>
                <a:effectLst/>
                <a:latin typeface="Calibri" panose="020F0502020204030204" pitchFamily="34" charset="0"/>
              </a:rPr>
              <a:t>https://www.policyalternatives.ca/newsroom/news-releases/high-ceo-pay-shatters-previous-records-now-227-times-more-average-worker-pay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2035046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fontAlgn="base">
              <a:buFont typeface="Arial" panose="020B0604020202020204" pitchFamily="34" charset="0"/>
              <a:buChar char="•"/>
            </a:pPr>
            <a:r>
              <a:rPr lang="en-US" b="0" i="0" dirty="0">
                <a:solidFill>
                  <a:srgbClr val="373D3F"/>
                </a:solidFill>
                <a:effectLst/>
                <a:latin typeface="Calibri" panose="020F0502020204030204" pitchFamily="34" charset="0"/>
              </a:rPr>
              <a:t>Global stratification refers to the hierarchical arrangement of individuals and groups in societies around the world.</a:t>
            </a:r>
          </a:p>
          <a:p>
            <a:pPr marL="171450" indent="-171450" algn="l" fontAlgn="base">
              <a:buFont typeface="Arial" panose="020B0604020202020204" pitchFamily="34" charset="0"/>
              <a:buChar char="•"/>
            </a:pPr>
            <a:r>
              <a:rPr lang="en-US" b="0" i="0" dirty="0">
                <a:solidFill>
                  <a:srgbClr val="373D3F"/>
                </a:solidFill>
                <a:effectLst/>
                <a:latin typeface="Calibri" panose="020F0502020204030204" pitchFamily="34" charset="0"/>
              </a:rPr>
              <a:t>Global inequality refers to the unequal distribution of resources among individuals and groups based on their position in the social hierarchy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3856476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a long time, Americans have used three categories to stratify nations: first-, second-, and third-world.</a:t>
            </a:r>
          </a:p>
          <a:p>
            <a:pPr marL="171450" indent="-171450">
              <a:buFont typeface="Arial" panose="020B0604020202020204" pitchFamily="34" charset="0"/>
              <a:buChar char="•"/>
            </a:pPr>
            <a:r>
              <a:rPr lang="en-US" dirty="0"/>
              <a:t> However, these 'world' categories were socially constructed during the Cold War. </a:t>
            </a:r>
          </a:p>
          <a:p>
            <a:pPr marL="171450" indent="-171450">
              <a:buFont typeface="Arial" panose="020B0604020202020204" pitchFamily="34" charset="0"/>
              <a:buChar char="•"/>
            </a:pPr>
            <a:r>
              <a:rPr lang="en-US" dirty="0"/>
              <a:t>The First World included the U.S. and other capitalist nations. </a:t>
            </a:r>
          </a:p>
          <a:p>
            <a:pPr marL="171450" indent="-171450">
              <a:buFont typeface="Arial" panose="020B0604020202020204" pitchFamily="34" charset="0"/>
              <a:buChar char="•"/>
            </a:pPr>
            <a:r>
              <a:rPr lang="en-US" dirty="0"/>
              <a:t>Communist nations made up the Second World, and the </a:t>
            </a:r>
          </a:p>
          <a:p>
            <a:pPr marL="171450" indent="-171450">
              <a:buFont typeface="Arial" panose="020B0604020202020204" pitchFamily="34" charset="0"/>
              <a:buChar char="•"/>
            </a:pPr>
            <a:r>
              <a:rPr lang="en-US" dirty="0"/>
              <a:t>Third World was everyone else. </a:t>
            </a:r>
          </a:p>
          <a:p>
            <a:pPr marL="171450" indent="-171450">
              <a:buFont typeface="Arial" panose="020B0604020202020204" pitchFamily="34" charset="0"/>
              <a:buChar char="•"/>
            </a:pPr>
            <a:r>
              <a:rPr lang="en-US" dirty="0"/>
              <a:t>These categories were originally based on political ideology. Over time, they started to also be used as economic definitions.</a:t>
            </a:r>
          </a:p>
          <a:p>
            <a:pPr marL="171450" indent="-171450">
              <a:buFont typeface="Arial" panose="020B0604020202020204" pitchFamily="34" charset="0"/>
              <a:buChar char="•"/>
            </a:pPr>
            <a:r>
              <a:rPr lang="en-US" dirty="0"/>
              <a:t>This model does not accurately reflect the uneven distribution of resources and power among nations.</a:t>
            </a:r>
            <a:endParaRPr lang="en-US" b="1" dirty="0"/>
          </a:p>
        </p:txBody>
      </p:sp>
      <p:sp>
        <p:nvSpPr>
          <p:cNvPr id="4" name="Slide Number Placeholder 3"/>
          <p:cNvSpPr>
            <a:spLocks noGrp="1"/>
          </p:cNvSpPr>
          <p:nvPr>
            <p:ph type="sldNum" sz="quarter" idx="5"/>
          </p:nvPr>
        </p:nvSpPr>
        <p:spPr/>
        <p:txBody>
          <a:bodyPr/>
          <a:lstStyle/>
          <a:p>
            <a:fld id="{C18A9418-D4C5-4ED9-8A24-7145815518C2}" type="slidenum">
              <a:rPr lang="en-CA" smtClean="0"/>
              <a:t>40</a:t>
            </a:fld>
            <a:endParaRPr lang="en-CA"/>
          </a:p>
        </p:txBody>
      </p:sp>
    </p:spTree>
    <p:extLst>
      <p:ext uri="{BB962C8B-B14F-4D97-AF65-F5344CB8AC3E}">
        <p14:creationId xmlns:p14="http://schemas.microsoft.com/office/powerpoint/2010/main" val="288368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r>
              <a:rPr lang="en-CA" dirty="0"/>
              <a:t>Job experience VS degree, need more details e.g. more woman on child education, which is lower in wage</a:t>
            </a:r>
          </a:p>
          <a:p>
            <a:endParaRPr lang="en-US" b="0" i="0" dirty="0">
              <a:solidFill>
                <a:srgbClr val="444444"/>
              </a:solidFill>
              <a:effectLst/>
              <a:latin typeface="Calibri" panose="020F0502020204030204" pitchFamily="34" charset="0"/>
            </a:endParaRPr>
          </a:p>
          <a:p>
            <a:endParaRPr lang="en-US" b="0" i="0" dirty="0">
              <a:solidFill>
                <a:srgbClr val="444444"/>
              </a:solidFill>
              <a:effectLst/>
              <a:latin typeface="Calibri" panose="020F0502020204030204" pitchFamily="34" charset="0"/>
            </a:endParaRPr>
          </a:p>
          <a:p>
            <a:r>
              <a:rPr lang="en-US" b="0" i="0" dirty="0">
                <a:solidFill>
                  <a:srgbClr val="444444"/>
                </a:solidFill>
                <a:effectLst/>
                <a:latin typeface="Calibri" panose="020F0502020204030204" pitchFamily="34" charset="0"/>
              </a:rPr>
              <a:t>This study from 2014 compares the wages of full-time public and private sector workers and finds significant gaps in the wages of women, aboriginal workers, and visible minority workers—and that those gaps are bigger in the private sector in every instance .</a:t>
            </a:r>
          </a:p>
          <a:p>
            <a:endParaRPr lang="en-US" b="0" i="0" dirty="0">
              <a:solidFill>
                <a:srgbClr val="444444"/>
              </a:solidFill>
              <a:effectLst/>
              <a:latin typeface="Calibri" panose="020F0502020204030204" pitchFamily="34" charset="0"/>
            </a:endParaRPr>
          </a:p>
          <a:p>
            <a:r>
              <a:rPr lang="en-US" b="0" i="0" dirty="0">
                <a:solidFill>
                  <a:srgbClr val="444444"/>
                </a:solidFill>
                <a:effectLst/>
                <a:latin typeface="Calibri" panose="020F0502020204030204" pitchFamily="34" charset="0"/>
              </a:rPr>
              <a:t>Since 2014 the gap has only continued to widen and remains a concern for Canadian Society</a:t>
            </a:r>
            <a:endParaRPr lang="en-CA" dirty="0"/>
          </a:p>
          <a:p>
            <a:endParaRPr lang="en-CA" dirty="0"/>
          </a:p>
          <a:p>
            <a:r>
              <a:rPr lang="en-CA" dirty="0"/>
              <a:t>Narrowing the Gap - 2014 Study </a:t>
            </a:r>
          </a:p>
          <a:p>
            <a:r>
              <a:rPr lang="en-CA" dirty="0"/>
              <a:t>https://policyalternatives.ca/sites/default/files/uploads/publications/National%20Office/2014/10/Narrowing_the_Gap.pdf</a:t>
            </a:r>
          </a:p>
          <a:p>
            <a:endParaRPr lang="en-CA" dirty="0"/>
          </a:p>
          <a:p>
            <a:r>
              <a:rPr lang="en-CA" dirty="0"/>
              <a:t>https://www150.statcan.gc.ca/n1/pub/11-627-m/11-627-m2019065-eng.htm</a:t>
            </a:r>
          </a:p>
          <a:p>
            <a:endParaRPr lang="en-CA" dirty="0"/>
          </a:p>
          <a:p>
            <a:r>
              <a:rPr lang="en-CA" dirty="0"/>
              <a:t>https://policyalternatives.ca/publications/facts-infographics/infographic-canadas-pay-gap</a:t>
            </a:r>
          </a:p>
          <a:p>
            <a:r>
              <a:rPr lang="en-CA" dirty="0"/>
              <a:t>https://canadianwomen.org/the-facts/the-gender-pay-gap/</a:t>
            </a:r>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514569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p:txBody>
      </p:sp>
      <p:sp>
        <p:nvSpPr>
          <p:cNvPr id="4" name="Slide Number Placeholder 3"/>
          <p:cNvSpPr>
            <a:spLocks noGrp="1"/>
          </p:cNvSpPr>
          <p:nvPr>
            <p:ph type="sldNum" sz="quarter" idx="5"/>
          </p:nvPr>
        </p:nvSpPr>
        <p:spPr/>
        <p:txBody>
          <a:bodyPr/>
          <a:lstStyle/>
          <a:p>
            <a:fld id="{C18A9418-D4C5-4ED9-8A24-7145815518C2}" type="slidenum">
              <a:rPr lang="en-CA" smtClean="0"/>
              <a:t>41</a:t>
            </a:fld>
            <a:endParaRPr lang="en-CA"/>
          </a:p>
        </p:txBody>
      </p:sp>
    </p:spTree>
    <p:extLst>
      <p:ext uri="{BB962C8B-B14F-4D97-AF65-F5344CB8AC3E}">
        <p14:creationId xmlns:p14="http://schemas.microsoft.com/office/powerpoint/2010/main" val="207621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Equal </a:t>
            </a:r>
            <a:r>
              <a:rPr lang="en-CA" dirty="0">
                <a:sym typeface="Wingdings" panose="05000000000000000000" pitchFamily="2" charset="2"/>
              </a:rPr>
              <a:t> based on what matrix?   Due with nuclear and child education should have same salary?</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words, images, ideas, examples come to mind when you hear the word “inequality”?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178370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https://youtu.be/F8vGXqzcxm8</a:t>
            </a:r>
            <a:br>
              <a:rPr lang="en-CA" dirty="0"/>
            </a:br>
            <a:r>
              <a:rPr lang="en-US" b="0" i="0" dirty="0">
                <a:solidFill>
                  <a:srgbClr val="BBBBBB"/>
                </a:solidFill>
                <a:effectLst/>
                <a:latin typeface="Calibri" panose="020F0502020204030204" pitchFamily="34" charset="0"/>
              </a:rPr>
              <a:t>A short animation on the causes of the gender pay gap. The pay gap harms women, men, and the economy. It's up to all of us to close the gap.</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309115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200" dirty="0"/>
              <a:t>Photo is </a:t>
            </a:r>
            <a:r>
              <a:rPr lang="en-US" sz="2200" dirty="0" err="1"/>
              <a:t>steriotype</a:t>
            </a: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Inequality:</a:t>
            </a:r>
          </a:p>
          <a:p>
            <a:pPr marL="800100" lvl="1" indent="-342900">
              <a:buFont typeface="Arial" panose="020B0604020202020204" pitchFamily="34" charset="0"/>
              <a:buChar char="•"/>
            </a:pPr>
            <a:r>
              <a:rPr lang="en-US" sz="2200" dirty="0"/>
              <a:t>The quality of being unequal or uneven as: a lack of evenness; social disparity; disparity of distribution or opportunity (</a:t>
            </a:r>
            <a:r>
              <a:rPr lang="en-US" sz="2200" dirty="0">
                <a:hlinkClick r:id="rId3"/>
              </a:rPr>
              <a:t>http://www.merriam-webster.com/dictionary/inequality</a:t>
            </a:r>
            <a:r>
              <a:rPr lang="en-US" sz="2200" dirty="0"/>
              <a:t>).</a:t>
            </a:r>
          </a:p>
          <a:p>
            <a:pPr marL="342900" indent="-342900">
              <a:buFont typeface="Arial" panose="020B0604020202020204" pitchFamily="34" charset="0"/>
              <a:buChar char="•"/>
            </a:pPr>
            <a:r>
              <a:rPr lang="en-US" sz="2200" dirty="0"/>
              <a:t>Thus, inequality is when two or more things are not the same.</a:t>
            </a:r>
          </a:p>
          <a:p>
            <a:pPr marL="342900" indent="-342900">
              <a:buFont typeface="Arial" panose="020B0604020202020204" pitchFamily="34" charset="0"/>
              <a:buChar char="•"/>
            </a:pPr>
            <a:r>
              <a:rPr lang="en-US" sz="2200" dirty="0"/>
              <a:t>Inequalities exist everywhere and always. Our task, as critical thinkers, is to question why these inequalities exist.</a:t>
            </a:r>
          </a:p>
          <a:p>
            <a:pPr marL="342900" indent="-342900">
              <a:buFont typeface="Arial" panose="020B0604020202020204" pitchFamily="34" charset="0"/>
              <a:buChar char="•"/>
            </a:pPr>
            <a:r>
              <a:rPr lang="en-US" sz="2200" dirty="0"/>
              <a:t>From there we can begin to ask whether these inequalities should exist.</a:t>
            </a:r>
          </a:p>
          <a:p>
            <a:pPr marL="342900" indent="-342900">
              <a:buFont typeface="Arial" panose="020B0604020202020204" pitchFamily="34" charset="0"/>
              <a:buChar char="•"/>
            </a:pPr>
            <a:r>
              <a:rPr lang="en-US" sz="2200" dirty="0"/>
              <a:t>Particularly, we must pay attention to the creation and persistence of </a:t>
            </a:r>
            <a:r>
              <a:rPr lang="en-US" sz="2200" i="1" dirty="0"/>
              <a:t>social inequalities</a:t>
            </a:r>
            <a:r>
              <a:rPr lang="en-US" sz="2200" dirty="0"/>
              <a:t>.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26796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Karl Marx believed that capitalism’s inequalities arise from the deeply rooted class divisions between the bourgeoisie haves (the rich) and proletarian have-nots (the poor</a:t>
            </a: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167028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e.g. class with most man not woman, woman maybe more difficult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Social Inequality: The difference in the treatment of people on the basis of their social status (class, gender, age, ability, race, ethnicity, citizenship, etc.). It generally involves restricting people’s full participation in society and limiting resources and opportunities; hence, affecting overall quality of life.</a:t>
            </a:r>
          </a:p>
          <a:p>
            <a:pPr marL="171450" indent="-171450">
              <a:buFont typeface="Arial" panose="020B0604020202020204" pitchFamily="34" charset="0"/>
              <a:buChar char="•"/>
            </a:pPr>
            <a:r>
              <a:rPr lang="en-US" dirty="0"/>
              <a:t>Thinking about social inequality means thinking beyond individuals. It means thinking about the larger patterns that divide groups, positioning some as superior and others as inferior.</a:t>
            </a:r>
          </a:p>
          <a:p>
            <a:pPr marL="171450" indent="-171450">
              <a:buFont typeface="Arial" panose="020B0604020202020204" pitchFamily="34" charset="0"/>
              <a:buChar char="•"/>
            </a:pPr>
            <a:r>
              <a:rPr lang="en-US" dirty="0"/>
              <a:t>We must ask whether certain social inequalities are natural or whether they are the result of other </a:t>
            </a:r>
            <a:r>
              <a:rPr lang="en-US" b="1" i="1" dirty="0"/>
              <a:t>factors including unequal opportunity and exploitation.</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174328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2023-11-23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vecteezy.com/photo/6782855-worker-technician-businessman-and-management-miniature-figure-standing-on-different-coins-stacking-for-symbol-of-various-income-in-each-job-level-concept"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vecteezy.com/photo/6782855-worker-technician-businessman-and-management-miniature-figure-standing-on-different-coins-stacking-for-symbol-of-various-income-in-each-job-level-concep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unsplash.com/collections/3617773/coffee-break?utm_source=unsplash&amp;utm_medium=referral&amp;utm_content=creditCopyText" TargetMode="External"/><Relationship Id="rId4" Type="http://schemas.openxmlformats.org/officeDocument/2006/relationships/hyperlink" Target="https://unsplash.com/@tannahhims?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679949" TargetMode="External"/><Relationship Id="rId4" Type="http://schemas.openxmlformats.org/officeDocument/2006/relationships/hyperlink" Target="https://pixabay.com/users/narciso1-608227/?utm_source=link-attribution&amp;utm_medium=referral&amp;utm_campaign=image&amp;utm_content=679949"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photo/hand-as-barrier-dividing-wooden-blocks_8999640.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business-inequality-concept-illustration_23510746.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vector/racism-concept_8918904.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freepik.com/free-vector/income-inequality-abstract-concept-vector-illustration-country-income-distribution-financial-gender-discrimination-social-economic-inequality-gini-coefficient-salary-gap-abstract-metaphor_12083709.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creativecommons.org/licenses/by-nc-nd/4.0/" TargetMode="External"/><Relationship Id="rId4" Type="http://schemas.openxmlformats.org/officeDocument/2006/relationships/hyperlink" Target="https://amytanmd.com/2021/06/09/power-privilege-in-canad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photo/close-up-women-holding-fists-up-gathering_6681158.ht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1622517" TargetMode="External"/><Relationship Id="rId5" Type="http://schemas.openxmlformats.org/officeDocument/2006/relationships/hyperlink" Target="https://pixabay.com/users/472301-472301/?utm_source=link-attribution&amp;utm_medium=referral&amp;utm_campaign=image&amp;utm_content=1622517" TargetMode="External"/><Relationship Id="rId4" Type="http://schemas.openxmlformats.org/officeDocument/2006/relationships/hyperlink" Target="https://pixabay.com/illustrations/checklist-clipboard-questionnaire-1622517/"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2KlmvmuxzYE?feature=oembed" TargetMode="External"/><Relationship Id="rId6" Type="http://schemas.openxmlformats.org/officeDocument/2006/relationships/image" Target="../media/image22.jpeg"/><Relationship Id="rId5" Type="http://schemas.openxmlformats.org/officeDocument/2006/relationships/hyperlink" Target="https://youtu.be/2KlmvmuxzYE" TargetMode="Externa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unsplash.com/s/photos/pakistan--factory-workers?utm_source=unsplash&amp;utm_medium=referral&amp;utm_content=creditCopyText" TargetMode="External"/><Relationship Id="rId4" Type="http://schemas.openxmlformats.org/officeDocument/2006/relationships/hyperlink" Target="https://unsplash.com/@meere?utm_source=unsplash&amp;utm_medium=referral&amp;utm_content=creditCopyText"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G4gyVRKxfm0?feature=oembed" TargetMode="External"/><Relationship Id="rId6" Type="http://schemas.openxmlformats.org/officeDocument/2006/relationships/image" Target="../media/image25.jpeg"/><Relationship Id="rId5" Type="http://schemas.openxmlformats.org/officeDocument/2006/relationships/hyperlink" Target="https://youtu.be/G4gyVRKxfm0" TargetMode="Externa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rida.no/resources/630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money-writes-with-white-chalk-is-hand-draw-concept_6170398.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freepik.com/" TargetMode="External"/><Relationship Id="rId5" Type="http://schemas.openxmlformats.org/officeDocument/2006/relationships/hyperlink" Target="https://www.freepik.com/jcomp" TargetMode="Externa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businessman-with-multi-tasking-skills_12397504.ht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connected-world-concept-illustration_9793220.ht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unsplash.com/s/photos/coffee-break?utm_source=unsplash&amp;utm_medium=referral&amp;utm_content=creditCopyText" TargetMode="External"/><Relationship Id="rId4" Type="http://schemas.openxmlformats.org/officeDocument/2006/relationships/hyperlink" Target="https://unsplash.com/@nate_dumlao?utm_source=unsplash&amp;utm_medium=referral&amp;utm_content=creditCopyTex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banner-social-listening-man-leaned-his-hand-his-ear-listens-icons_4015750.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6ehzUdL8hCw?feature=oembed" TargetMode="External"/><Relationship Id="rId6" Type="http://schemas.openxmlformats.org/officeDocument/2006/relationships/image" Target="../media/image35.jpeg"/><Relationship Id="rId5" Type="http://schemas.openxmlformats.org/officeDocument/2006/relationships/hyperlink" Target="https://youtu.be/6ehzUdL8hCw" TargetMode="Externa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broadbentinstitute.c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policyalternatives.ca/publications/facts-infographics/infographic-outrageous-fortune-canadas-wealth-gap"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ideo" Target="https://www.youtube.com/embed/zBkBiv5ZD7s?feature=oembed" TargetMode="External"/><Relationship Id="rId6" Type="http://schemas.openxmlformats.org/officeDocument/2006/relationships/image" Target="../media/image37.jpeg"/><Relationship Id="rId5" Type="http://schemas.openxmlformats.org/officeDocument/2006/relationships/hyperlink" Target="https://youtu.be/zBkBiv5ZD7s" TargetMode="Externa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ideo" Target="https://www.youtube.com/embed/QPKKQnijnsM?feature=oembed" TargetMode="External"/><Relationship Id="rId6" Type="http://schemas.openxmlformats.org/officeDocument/2006/relationships/image" Target="../media/image41.jpeg"/><Relationship Id="rId5" Type="http://schemas.openxmlformats.org/officeDocument/2006/relationships/hyperlink" Target="https://youtu.be/QPKKQnijnsM" TargetMode="Externa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ideo" Target="https://www.youtube.com/embed/uWSxzjyMNpU?feature=oembed" TargetMode="External"/><Relationship Id="rId6" Type="http://schemas.openxmlformats.org/officeDocument/2006/relationships/image" Target="../media/image43.jpeg"/><Relationship Id="rId5" Type="http://schemas.openxmlformats.org/officeDocument/2006/relationships/hyperlink" Target="https://youtu.be/uWSxzjyMNpU" TargetMode="Externa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video" Target="https://www.youtube.com/embed/QFrqTFRy-LU?feature=oembed" TargetMode="External"/><Relationship Id="rId6" Type="http://schemas.openxmlformats.org/officeDocument/2006/relationships/image" Target="../media/image45.jpeg"/><Relationship Id="rId5" Type="http://schemas.openxmlformats.org/officeDocument/2006/relationships/hyperlink" Target="https://youtu.be/QFrqTFRy-LU" TargetMode="Externa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hyperlink" Target="https://www.rawpixel.com/image/3809039/hands-holding-earth-save-the-environment-campaig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150.statcan.gc.ca/n1/pub/11-627-m/11-627-m2019065-eng.htm#archived"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study.com/academy/lesson/global-stratification-definition-differences-in-income-levels-and-poverty.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www.freepik.com/vectors/question-marks" TargetMode="External"/><Relationship Id="rId5" Type="http://schemas.openxmlformats.org/officeDocument/2006/relationships/hyperlink" Target="https://www.freepik.com/free-vector/white-question-mark-background-minimal-style_8162788.htm"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hyperlink" Target="https://www.vecteezy.com/photo/4613469-equality-inequality-concept-flat-la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ideo" Target="https://www.youtube.com/embed/F8vGXqzcxm8?feature=oembed" TargetMode="External"/><Relationship Id="rId6" Type="http://schemas.openxmlformats.org/officeDocument/2006/relationships/image" Target="../media/image7.jpeg"/><Relationship Id="rId5" Type="http://schemas.openxmlformats.org/officeDocument/2006/relationships/hyperlink" Target="https://youtu.be/F8vGXqzcxm8"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gender-discrimination-abstract-concept-vector-illustration-sexism-gender-roles-stereotypes-workplace-inequality-skills-capabilities-women-rights-labor-market-abstract-metaphor_24122377.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merriam-webster.com/dictionary/inequality"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4.0" TargetMode="External"/><Relationship Id="rId5" Type="http://schemas.openxmlformats.org/officeDocument/2006/relationships/hyperlink" Target="https://commons.wikimedia.org/wiki/User:Einsamer_Sch%C3%BCtze" TargetMode="External"/><Relationship Id="rId4" Type="http://schemas.openxmlformats.org/officeDocument/2006/relationships/hyperlink" Target="https://commons.wikimedia.org/wiki/File:Karl-Marx-Monument_in_Chemnitz_2018.jpg#/media/File:Karl-Marx-Monument_in_Chemnitz_2018.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freepik.com/free-vector/business-inequality-concept-illustration_23510750.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statues&#10;&#10;Description automatically generated with low confidence">
            <a:extLst>
              <a:ext uri="{FF2B5EF4-FFF2-40B4-BE49-F238E27FC236}">
                <a16:creationId xmlns:a16="http://schemas.microsoft.com/office/drawing/2014/main" id="{72DC7DFD-FAB4-A8F2-C1FF-A9D1D7AEFF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5" t="17738" r="3077" b="1346"/>
          <a:stretch/>
        </p:blipFill>
        <p:spPr>
          <a:xfrm>
            <a:off x="0" y="-16902"/>
            <a:ext cx="12180888" cy="6874901"/>
          </a:xfrm>
          <a:prstGeom prst="rect">
            <a:avLst/>
          </a:prstGeom>
        </p:spPr>
      </p:pic>
      <p:sp>
        <p:nvSpPr>
          <p:cNvPr id="8" name="Rectangle 7">
            <a:extLst>
              <a:ext uri="{FF2B5EF4-FFF2-40B4-BE49-F238E27FC236}">
                <a16:creationId xmlns:a16="http://schemas.microsoft.com/office/drawing/2014/main" id="{9D76AEAC-6713-46E8-8478-96065161B1ED}"/>
              </a:ext>
            </a:extLst>
          </p:cNvPr>
          <p:cNvSpPr/>
          <p:nvPr/>
        </p:nvSpPr>
        <p:spPr>
          <a:xfrm>
            <a:off x="-106362" y="-16902"/>
            <a:ext cx="12401550" cy="6891803"/>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71475" y="1340658"/>
            <a:ext cx="11449050" cy="2319191"/>
          </a:xfrm>
          <a:ln w="19050">
            <a:noFill/>
          </a:ln>
        </p:spPr>
        <p:txBody>
          <a:bodyPr>
            <a:noAutofit/>
          </a:bodyPr>
          <a:lstStyle/>
          <a:p>
            <a:r>
              <a:rPr lang="en-CA" sz="8000" dirty="0">
                <a:ln w="19050">
                  <a:solidFill>
                    <a:schemeClr val="bg1"/>
                  </a:solidFill>
                </a:ln>
                <a:solidFill>
                  <a:schemeClr val="bg1"/>
                </a:solidFill>
              </a:rPr>
              <a:t>SOCIAL STRATIFICATION</a:t>
            </a:r>
            <a:br>
              <a:rPr lang="en-CA" sz="8000" dirty="0">
                <a:ln w="19050">
                  <a:solidFill>
                    <a:schemeClr val="bg1"/>
                  </a:solidFill>
                </a:ln>
                <a:solidFill>
                  <a:schemeClr val="bg1"/>
                </a:solidFill>
              </a:rPr>
            </a:br>
            <a:r>
              <a:rPr lang="en-CA" sz="8000" dirty="0">
                <a:ln w="19050">
                  <a:solidFill>
                    <a:schemeClr val="bg1"/>
                  </a:solidFill>
                </a:ln>
                <a:solidFill>
                  <a:schemeClr val="bg1"/>
                </a:solidFill>
              </a:rPr>
              <a:t>EQUALITY AND EQUITY</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4106178" y="4313384"/>
            <a:ext cx="3990975" cy="692150"/>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a:t>
            </a:r>
          </a:p>
        </p:txBody>
      </p:sp>
      <p:sp>
        <p:nvSpPr>
          <p:cNvPr id="5" name="Title 1">
            <a:extLst>
              <a:ext uri="{FF2B5EF4-FFF2-40B4-BE49-F238E27FC236}">
                <a16:creationId xmlns:a16="http://schemas.microsoft.com/office/drawing/2014/main" id="{40EF3B24-B4B0-4B6E-87A3-54D7F811C2F3}"/>
              </a:ext>
            </a:extLst>
          </p:cNvPr>
          <p:cNvSpPr txBox="1">
            <a:spLocks/>
          </p:cNvSpPr>
          <p:nvPr/>
        </p:nvSpPr>
        <p:spPr>
          <a:xfrm>
            <a:off x="3890962" y="5017409"/>
            <a:ext cx="4410076" cy="69215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sz="4800" dirty="0">
                <a:solidFill>
                  <a:schemeClr val="bg1"/>
                </a:solidFill>
              </a:rPr>
              <a:t>Week 11</a:t>
            </a:r>
          </a:p>
        </p:txBody>
      </p:sp>
      <p:sp>
        <p:nvSpPr>
          <p:cNvPr id="10" name="TextBox 9">
            <a:hlinkClick r:id="rId4"/>
            <a:extLst>
              <a:ext uri="{FF2B5EF4-FFF2-40B4-BE49-F238E27FC236}">
                <a16:creationId xmlns:a16="http://schemas.microsoft.com/office/drawing/2014/main" id="{0F315A90-0952-6ABC-2B61-34E1BE4EA6BE}"/>
              </a:ext>
            </a:extLst>
          </p:cNvPr>
          <p:cNvSpPr txBox="1"/>
          <p:nvPr/>
        </p:nvSpPr>
        <p:spPr>
          <a:xfrm>
            <a:off x="0" y="6433337"/>
            <a:ext cx="12192000" cy="369332"/>
          </a:xfrm>
          <a:prstGeom prst="rect">
            <a:avLst/>
          </a:prstGeom>
          <a:noFill/>
        </p:spPr>
        <p:txBody>
          <a:bodyPr wrap="square">
            <a:spAutoFit/>
          </a:bodyPr>
          <a:lstStyle/>
          <a:p>
            <a:pPr algn="ctr"/>
            <a:r>
              <a:rPr lang="en-CA" b="1" dirty="0">
                <a:solidFill>
                  <a:schemeClr val="bg1"/>
                </a:solidFill>
              </a:rPr>
              <a:t>Photo by Vecteezy</a:t>
            </a:r>
          </a:p>
        </p:txBody>
      </p:sp>
    </p:spTree>
    <p:extLst>
      <p:ext uri="{BB962C8B-B14F-4D97-AF65-F5344CB8AC3E}">
        <p14:creationId xmlns:p14="http://schemas.microsoft.com/office/powerpoint/2010/main" val="1453638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statues&#10;&#10;Description automatically generated with low confidence">
            <a:hlinkClick r:id="rId3"/>
            <a:extLst>
              <a:ext uri="{FF2B5EF4-FFF2-40B4-BE49-F238E27FC236}">
                <a16:creationId xmlns:a16="http://schemas.microsoft.com/office/drawing/2014/main" id="{EE1EC2E8-A164-20A2-242F-98B0E98D1F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07" t="116" r="37593" b="-116"/>
          <a:stretch/>
        </p:blipFill>
        <p:spPr>
          <a:xfrm>
            <a:off x="0" y="0"/>
            <a:ext cx="6172200" cy="6858000"/>
          </a:xfrm>
          <a:prstGeom prst="rect">
            <a:avLst/>
          </a:prstGeom>
        </p:spPr>
      </p:pic>
      <p:sp>
        <p:nvSpPr>
          <p:cNvPr id="2" name="Title 1"/>
          <p:cNvSpPr>
            <a:spLocks noGrp="1"/>
          </p:cNvSpPr>
          <p:nvPr>
            <p:ph type="title"/>
          </p:nvPr>
        </p:nvSpPr>
        <p:spPr>
          <a:xfrm>
            <a:off x="6515099" y="239996"/>
            <a:ext cx="5305425" cy="1325563"/>
          </a:xfrm>
        </p:spPr>
        <p:txBody>
          <a:bodyPr/>
          <a:lstStyle/>
          <a:p>
            <a:r>
              <a:rPr lang="en-CA" dirty="0"/>
              <a:t>Class</a:t>
            </a:r>
          </a:p>
        </p:txBody>
      </p:sp>
      <p:sp>
        <p:nvSpPr>
          <p:cNvPr id="3" name="Content Placeholder 2"/>
          <p:cNvSpPr>
            <a:spLocks noGrp="1"/>
          </p:cNvSpPr>
          <p:nvPr>
            <p:ph idx="1"/>
          </p:nvPr>
        </p:nvSpPr>
        <p:spPr>
          <a:xfrm>
            <a:off x="6373543" y="1594647"/>
            <a:ext cx="5588536" cy="4583903"/>
          </a:xfrm>
        </p:spPr>
        <p:txBody>
          <a:bodyPr>
            <a:normAutofit/>
          </a:bodyPr>
          <a:lstStyle/>
          <a:p>
            <a:r>
              <a:rPr lang="en-US" sz="2400" i="1" dirty="0"/>
              <a:t>Class</a:t>
            </a:r>
            <a:r>
              <a:rPr lang="en-US" sz="2400" dirty="0"/>
              <a:t> refers to the relative location of a person or group within a larger society based on wealth, power, prestige, or other valued resources.</a:t>
            </a:r>
          </a:p>
          <a:p>
            <a:r>
              <a:rPr lang="en-US" sz="2400" dirty="0"/>
              <a:t>Class determines one’s access to rewards, resources, and opportunities which, in turn, influence one’s level of education, income, occupation, housing, health care, and life expectancy.</a:t>
            </a:r>
          </a:p>
          <a:p>
            <a:r>
              <a:rPr lang="en-US" sz="2400" dirty="0"/>
              <a:t>Traditionally, class has been divided into five categories: upper class; middle class; working class; working poor; underclass.</a:t>
            </a:r>
            <a:endParaRPr lang="en-CA" dirty="0"/>
          </a:p>
        </p:txBody>
      </p:sp>
      <p:sp>
        <p:nvSpPr>
          <p:cNvPr id="6" name="TextBox 5">
            <a:hlinkClick r:id="rId3"/>
            <a:extLst>
              <a:ext uri="{FF2B5EF4-FFF2-40B4-BE49-F238E27FC236}">
                <a16:creationId xmlns:a16="http://schemas.microsoft.com/office/drawing/2014/main" id="{C7FCDFF1-93BA-E816-06B6-E2A18E65E1DE}"/>
              </a:ext>
            </a:extLst>
          </p:cNvPr>
          <p:cNvSpPr txBox="1"/>
          <p:nvPr/>
        </p:nvSpPr>
        <p:spPr>
          <a:xfrm>
            <a:off x="0" y="6433338"/>
            <a:ext cx="6172200" cy="369332"/>
          </a:xfrm>
          <a:prstGeom prst="rect">
            <a:avLst/>
          </a:prstGeom>
          <a:noFill/>
        </p:spPr>
        <p:txBody>
          <a:bodyPr wrap="square">
            <a:spAutoFit/>
          </a:bodyPr>
          <a:lstStyle/>
          <a:p>
            <a:pPr algn="ctr"/>
            <a:r>
              <a:rPr lang="en-CA" b="1" dirty="0"/>
              <a:t>Photo by Vecteezy</a:t>
            </a:r>
          </a:p>
        </p:txBody>
      </p:sp>
    </p:spTree>
    <p:extLst>
      <p:ext uri="{BB962C8B-B14F-4D97-AF65-F5344CB8AC3E}">
        <p14:creationId xmlns:p14="http://schemas.microsoft.com/office/powerpoint/2010/main" val="239685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erson holding coffee latte">
            <a:extLst>
              <a:ext uri="{FF2B5EF4-FFF2-40B4-BE49-F238E27FC236}">
                <a16:creationId xmlns:a16="http://schemas.microsoft.com/office/drawing/2014/main" id="{F8AA4966-4B2B-49BE-9A3A-E456D816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84" b="1419"/>
          <a:stretch/>
        </p:blipFill>
        <p:spPr bwMode="auto">
          <a:xfrm>
            <a:off x="-30997" y="-14514"/>
            <a:ext cx="12266540" cy="687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4398440"/>
            <a:ext cx="12344092"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57245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Hannah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Tims</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23023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6" y="239996"/>
            <a:ext cx="11815813" cy="1325563"/>
          </a:xfrm>
        </p:spPr>
        <p:txBody>
          <a:bodyPr>
            <a:normAutofit fontScale="90000"/>
          </a:bodyPr>
          <a:lstStyle/>
          <a:p>
            <a:r>
              <a:rPr lang="en-CA" dirty="0"/>
              <a:t>4 factors that produce social inequality	</a:t>
            </a:r>
          </a:p>
        </p:txBody>
      </p:sp>
      <p:sp>
        <p:nvSpPr>
          <p:cNvPr id="3" name="Content Placeholder 2"/>
          <p:cNvSpPr>
            <a:spLocks noGrp="1"/>
          </p:cNvSpPr>
          <p:nvPr>
            <p:ph idx="1"/>
          </p:nvPr>
        </p:nvSpPr>
        <p:spPr/>
        <p:txBody>
          <a:bodyPr/>
          <a:lstStyle/>
          <a:p>
            <a:r>
              <a:rPr lang="en-CA" dirty="0"/>
              <a:t>Over the next two units, we will look at four factors that produce and structure social inequality.</a:t>
            </a:r>
          </a:p>
          <a:p>
            <a:r>
              <a:rPr lang="en-CA" dirty="0"/>
              <a:t>The are:</a:t>
            </a:r>
          </a:p>
          <a:p>
            <a:pPr marL="914400" lvl="1" indent="-457200">
              <a:buFont typeface="+mj-lt"/>
              <a:buAutoNum type="arabicPeriod"/>
            </a:pPr>
            <a:r>
              <a:rPr lang="en-CA" dirty="0"/>
              <a:t>Barriers</a:t>
            </a:r>
          </a:p>
          <a:p>
            <a:pPr marL="914400" lvl="1" indent="-457200">
              <a:buFont typeface="+mj-lt"/>
              <a:buAutoNum type="arabicPeriod"/>
            </a:pPr>
            <a:r>
              <a:rPr lang="en-CA" dirty="0"/>
              <a:t>Ideologies</a:t>
            </a:r>
          </a:p>
          <a:p>
            <a:pPr marL="914400" lvl="1" indent="-457200">
              <a:buFont typeface="+mj-lt"/>
              <a:buAutoNum type="arabicPeriod"/>
            </a:pPr>
            <a:r>
              <a:rPr lang="en-CA" dirty="0"/>
              <a:t>Social Stratification</a:t>
            </a:r>
          </a:p>
          <a:p>
            <a:pPr marL="914400" lvl="1" indent="-457200">
              <a:buFont typeface="+mj-lt"/>
              <a:buAutoNum type="arabicPeriod"/>
            </a:pPr>
            <a:r>
              <a:rPr lang="en-CA" dirty="0"/>
              <a:t>Power &amp; Privilege</a:t>
            </a:r>
          </a:p>
        </p:txBody>
      </p:sp>
      <p:grpSp>
        <p:nvGrpSpPr>
          <p:cNvPr id="7" name="Group 6">
            <a:extLst>
              <a:ext uri="{FF2B5EF4-FFF2-40B4-BE49-F238E27FC236}">
                <a16:creationId xmlns:a16="http://schemas.microsoft.com/office/drawing/2014/main" id="{A5BE2AED-258A-D453-C62B-154CEDB1598C}"/>
              </a:ext>
            </a:extLst>
          </p:cNvPr>
          <p:cNvGrpSpPr/>
          <p:nvPr/>
        </p:nvGrpSpPr>
        <p:grpSpPr>
          <a:xfrm>
            <a:off x="5019675" y="2356519"/>
            <a:ext cx="6800850" cy="4265176"/>
            <a:chOff x="5019675" y="2356519"/>
            <a:chExt cx="6800850" cy="4265176"/>
          </a:xfrm>
        </p:grpSpPr>
        <p:pic>
          <p:nvPicPr>
            <p:cNvPr id="4" name="Picture 2" descr="Income inequality is getting worse. It&amp;#39;s time to address it. - Aris Telonis">
              <a:extLst>
                <a:ext uri="{FF2B5EF4-FFF2-40B4-BE49-F238E27FC236}">
                  <a16:creationId xmlns:a16="http://schemas.microsoft.com/office/drawing/2014/main" id="{0834F418-E49D-4D79-BAB9-39F18EBB4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2356519"/>
              <a:ext cx="6800850" cy="4080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F6D280-65C1-C0C5-E3F2-680D867B60C1}"/>
                </a:ext>
              </a:extLst>
            </p:cNvPr>
            <p:cNvSpPr txBox="1"/>
            <p:nvPr/>
          </p:nvSpPr>
          <p:spPr>
            <a:xfrm>
              <a:off x="5343525" y="6252363"/>
              <a:ext cx="6477000" cy="369332"/>
            </a:xfrm>
            <a:prstGeom prst="rect">
              <a:avLst/>
            </a:prstGeom>
            <a:noFill/>
          </p:spPr>
          <p:txBody>
            <a:bodyPr wrap="square">
              <a:spAutoFit/>
            </a:bodyPr>
            <a:lstStyle/>
            <a:p>
              <a:pPr algn="ctr"/>
              <a:r>
                <a:rPr lang="en-US" b="1" i="0" dirty="0">
                  <a:effectLst/>
                  <a:latin typeface="Calibri" panose="020F0502020204030204" pitchFamily="34" charset="0"/>
                </a:rPr>
                <a:t>Image by </a:t>
              </a:r>
              <a:r>
                <a:rPr lang="en-US" b="1" i="0" u="sng" dirty="0">
                  <a:effectLst/>
                  <a:latin typeface="Calibri" panose="020F0502020204030204" pitchFamily="34" charset="0"/>
                  <a:hlinkClick r:id="rId4">
                    <a:extLst>
                      <a:ext uri="{A12FA001-AC4F-418D-AE19-62706E023703}">
                        <ahyp:hlinkClr xmlns:ahyp="http://schemas.microsoft.com/office/drawing/2018/hyperlinkcolor" val="tx"/>
                      </a:ext>
                    </a:extLst>
                  </a:hlinkClick>
                </a:rPr>
                <a:t>narciso1</a:t>
              </a:r>
              <a:r>
                <a:rPr lang="en-US" b="1" i="0" dirty="0">
                  <a:effectLst/>
                  <a:latin typeface="Calibri" panose="020F0502020204030204" pitchFamily="34" charset="0"/>
                </a:rPr>
                <a:t> from </a:t>
              </a:r>
              <a:r>
                <a:rPr lang="en-US" b="1" i="0" u="sng"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1" i="0" dirty="0">
                  <a:effectLst/>
                  <a:latin typeface="Calibri" panose="020F0502020204030204" pitchFamily="34" charset="0"/>
                </a:rPr>
                <a:t> </a:t>
              </a:r>
              <a:endParaRPr lang="en-CA" b="1" dirty="0"/>
            </a:p>
          </p:txBody>
        </p:sp>
      </p:grpSp>
    </p:spTree>
    <p:extLst>
      <p:ext uri="{BB962C8B-B14F-4D97-AF65-F5344CB8AC3E}">
        <p14:creationId xmlns:p14="http://schemas.microsoft.com/office/powerpoint/2010/main" val="527643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a:t>
            </a:r>
          </a:p>
        </p:txBody>
      </p:sp>
      <p:sp>
        <p:nvSpPr>
          <p:cNvPr id="3" name="Content Placeholder 2"/>
          <p:cNvSpPr>
            <a:spLocks noGrp="1"/>
          </p:cNvSpPr>
          <p:nvPr>
            <p:ph idx="1"/>
          </p:nvPr>
        </p:nvSpPr>
        <p:spPr>
          <a:xfrm>
            <a:off x="7141029" y="1788290"/>
            <a:ext cx="4679496" cy="3461043"/>
          </a:xfrm>
        </p:spPr>
        <p:txBody>
          <a:bodyPr>
            <a:noAutofit/>
          </a:bodyPr>
          <a:lstStyle/>
          <a:p>
            <a:pPr marL="171450" indent="-171450">
              <a:buFont typeface="Arial" panose="020B0604020202020204" pitchFamily="34" charset="0"/>
              <a:buChar char="•"/>
            </a:pPr>
            <a:r>
              <a:rPr lang="en-US" sz="2200" b="0" i="0" dirty="0">
                <a:solidFill>
                  <a:srgbClr val="414042"/>
                </a:solidFill>
                <a:effectLst/>
              </a:rPr>
              <a:t>Barriers are policies or practices that prevent full and equal participation in society. </a:t>
            </a:r>
          </a:p>
          <a:p>
            <a:pPr marL="171450" indent="-171450">
              <a:buFont typeface="Arial" panose="020B0604020202020204" pitchFamily="34" charset="0"/>
              <a:buChar char="•"/>
            </a:pPr>
            <a:r>
              <a:rPr lang="en-US" sz="2200" b="0" i="0" dirty="0">
                <a:solidFill>
                  <a:srgbClr val="414042"/>
                </a:solidFill>
                <a:effectLst/>
              </a:rPr>
              <a:t>Barriers can be physical, social, attitudinal, organizational, technological or informational. </a:t>
            </a:r>
          </a:p>
          <a:p>
            <a:pPr marL="171450" indent="-171450">
              <a:buFont typeface="Arial" panose="020B0604020202020204" pitchFamily="34" charset="0"/>
              <a:buChar char="•"/>
            </a:pPr>
            <a:r>
              <a:rPr lang="en-US" sz="2200" b="0" i="0" dirty="0">
                <a:solidFill>
                  <a:srgbClr val="414042"/>
                </a:solidFill>
                <a:effectLst/>
              </a:rPr>
              <a:t>Barriers prevent or limit people from achieving equality in society</a:t>
            </a:r>
          </a:p>
          <a:p>
            <a:pPr marL="171450" indent="-171450">
              <a:buFont typeface="Arial" panose="020B0604020202020204" pitchFamily="34" charset="0"/>
              <a:buChar char="•"/>
            </a:pPr>
            <a:r>
              <a:rPr lang="en-US" sz="2200" dirty="0">
                <a:solidFill>
                  <a:srgbClr val="414042"/>
                </a:solidFill>
              </a:rPr>
              <a:t>T</a:t>
            </a:r>
            <a:r>
              <a:rPr lang="en-US" sz="2200" b="0" i="0" dirty="0">
                <a:solidFill>
                  <a:srgbClr val="414042"/>
                </a:solidFill>
                <a:effectLst/>
              </a:rPr>
              <a:t>hey can be </a:t>
            </a:r>
            <a:r>
              <a:rPr lang="en-US" sz="2200" b="1" i="0" u="sng" dirty="0">
                <a:solidFill>
                  <a:srgbClr val="414042"/>
                </a:solidFill>
                <a:effectLst/>
              </a:rPr>
              <a:t>visible</a:t>
            </a:r>
            <a:r>
              <a:rPr lang="en-US" sz="2200" b="0" i="0" dirty="0">
                <a:solidFill>
                  <a:srgbClr val="414042"/>
                </a:solidFill>
                <a:effectLst/>
              </a:rPr>
              <a:t> or </a:t>
            </a:r>
            <a:r>
              <a:rPr lang="en-US" sz="2200" b="1" i="0" u="sng" dirty="0">
                <a:solidFill>
                  <a:srgbClr val="414042"/>
                </a:solidFill>
                <a:effectLst/>
              </a:rPr>
              <a:t>invisible</a:t>
            </a:r>
            <a:r>
              <a:rPr lang="en-US" sz="2200" b="0" i="0" dirty="0">
                <a:solidFill>
                  <a:srgbClr val="414042"/>
                </a:solidFill>
                <a:effectLst/>
              </a:rPr>
              <a:t>.</a:t>
            </a:r>
          </a:p>
        </p:txBody>
      </p:sp>
      <p:grpSp>
        <p:nvGrpSpPr>
          <p:cNvPr id="5" name="Group 4">
            <a:extLst>
              <a:ext uri="{FF2B5EF4-FFF2-40B4-BE49-F238E27FC236}">
                <a16:creationId xmlns:a16="http://schemas.microsoft.com/office/drawing/2014/main" id="{2B7F4321-87C0-A153-F047-A55378DA43C1}"/>
              </a:ext>
            </a:extLst>
          </p:cNvPr>
          <p:cNvGrpSpPr/>
          <p:nvPr/>
        </p:nvGrpSpPr>
        <p:grpSpPr>
          <a:xfrm>
            <a:off x="371475" y="1557338"/>
            <a:ext cx="5962650" cy="4793178"/>
            <a:chOff x="371475" y="1557338"/>
            <a:chExt cx="5962650" cy="4793178"/>
          </a:xfrm>
        </p:grpSpPr>
        <p:pic>
          <p:nvPicPr>
            <p:cNvPr id="9218" name="Picture 2" descr="Hand as barrier dividing wooden blocks. Free Photo">
              <a:hlinkClick r:id="rId3"/>
              <a:extLst>
                <a:ext uri="{FF2B5EF4-FFF2-40B4-BE49-F238E27FC236}">
                  <a16:creationId xmlns:a16="http://schemas.microsoft.com/office/drawing/2014/main" id="{C3A3216E-812C-DF68-5328-B124FF1C6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1557338"/>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94EC62A4-3226-BD64-11D2-6986F569C7FC}"/>
                </a:ext>
              </a:extLst>
            </p:cNvPr>
            <p:cNvSpPr txBox="1"/>
            <p:nvPr/>
          </p:nvSpPr>
          <p:spPr>
            <a:xfrm>
              <a:off x="371475" y="5981184"/>
              <a:ext cx="5962650" cy="369332"/>
            </a:xfrm>
            <a:prstGeom prst="rect">
              <a:avLst/>
            </a:prstGeom>
            <a:noFill/>
          </p:spPr>
          <p:txBody>
            <a:bodyPr wrap="square">
              <a:spAutoFit/>
            </a:bodyPr>
            <a:lstStyle/>
            <a:p>
              <a:pPr algn="ctr"/>
              <a:r>
                <a:rPr lang="en-CA" b="1" dirty="0"/>
                <a:t>Photo by 8photo - freepik.com</a:t>
              </a:r>
            </a:p>
          </p:txBody>
        </p:sp>
      </p:grpSp>
    </p:spTree>
    <p:extLst>
      <p:ext uri="{BB962C8B-B14F-4D97-AF65-F5344CB8AC3E}">
        <p14:creationId xmlns:p14="http://schemas.microsoft.com/office/powerpoint/2010/main" val="182568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E10E40-C71D-2A25-4E6C-99BB2D94CD3E}"/>
              </a:ext>
            </a:extLst>
          </p:cNvPr>
          <p:cNvGrpSpPr/>
          <p:nvPr/>
        </p:nvGrpSpPr>
        <p:grpSpPr>
          <a:xfrm>
            <a:off x="6117035" y="655354"/>
            <a:ext cx="6074965" cy="6148056"/>
            <a:chOff x="6117035" y="655354"/>
            <a:chExt cx="6074965" cy="6148056"/>
          </a:xfrm>
        </p:grpSpPr>
        <p:pic>
          <p:nvPicPr>
            <p:cNvPr id="7170" name="Picture 2" descr="Business inequality concept illustration Free Vector">
              <a:hlinkClick r:id="rId3"/>
              <a:extLst>
                <a:ext uri="{FF2B5EF4-FFF2-40B4-BE49-F238E27FC236}">
                  <a16:creationId xmlns:a16="http://schemas.microsoft.com/office/drawing/2014/main" id="{8BAD959F-387F-536F-9E2A-8BE785BF7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8" y="655354"/>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72B2A433-A2FA-BD5F-EF81-C705A1048776}"/>
                </a:ext>
              </a:extLst>
            </p:cNvPr>
            <p:cNvSpPr txBox="1"/>
            <p:nvPr/>
          </p:nvSpPr>
          <p:spPr>
            <a:xfrm>
              <a:off x="6117035" y="6434078"/>
              <a:ext cx="6074965" cy="369332"/>
            </a:xfrm>
            <a:prstGeom prst="rect">
              <a:avLst/>
            </a:prstGeom>
            <a:noFill/>
          </p:spPr>
          <p:txBody>
            <a:bodyPr wrap="square">
              <a:spAutoFit/>
            </a:bodyPr>
            <a:lstStyle/>
            <a:p>
              <a:pPr algn="ctr"/>
              <a:r>
                <a:rPr lang="en-CA" b="1" dirty="0"/>
                <a:t>Image by storyset - freepik.com</a:t>
              </a:r>
            </a:p>
          </p:txBody>
        </p:sp>
      </p:grpSp>
      <p:sp>
        <p:nvSpPr>
          <p:cNvPr id="2" name="Title 1"/>
          <p:cNvSpPr>
            <a:spLocks noGrp="1"/>
          </p:cNvSpPr>
          <p:nvPr>
            <p:ph type="title"/>
          </p:nvPr>
        </p:nvSpPr>
        <p:spPr>
          <a:xfrm>
            <a:off x="376187" y="239996"/>
            <a:ext cx="11439626" cy="1028417"/>
          </a:xfrm>
        </p:spPr>
        <p:txBody>
          <a:bodyPr>
            <a:noAutofit/>
          </a:bodyPr>
          <a:lstStyle/>
          <a:p>
            <a:r>
              <a:rPr lang="en-US" dirty="0"/>
              <a:t>BARRIERS: VISIBLE</a:t>
            </a:r>
          </a:p>
        </p:txBody>
      </p:sp>
      <p:sp>
        <p:nvSpPr>
          <p:cNvPr id="6" name="TextBox 5">
            <a:extLst>
              <a:ext uri="{FF2B5EF4-FFF2-40B4-BE49-F238E27FC236}">
                <a16:creationId xmlns:a16="http://schemas.microsoft.com/office/drawing/2014/main" id="{6D705478-58D3-4600-AB6B-A59D6F9F3824}"/>
              </a:ext>
            </a:extLst>
          </p:cNvPr>
          <p:cNvSpPr txBox="1"/>
          <p:nvPr/>
        </p:nvSpPr>
        <p:spPr>
          <a:xfrm>
            <a:off x="371475" y="1557338"/>
            <a:ext cx="5884773" cy="4524315"/>
          </a:xfrm>
          <a:prstGeom prst="rect">
            <a:avLst/>
          </a:prstGeom>
          <a:noFill/>
        </p:spPr>
        <p:txBody>
          <a:bodyPr wrap="square" rtlCol="0">
            <a:spAutoFit/>
          </a:bodyPr>
          <a:lstStyle/>
          <a:p>
            <a:pPr marL="171450" indent="-171450" algn="l">
              <a:buFont typeface="Arial" panose="020B0604020202020204" pitchFamily="34" charset="0"/>
              <a:buChar char="•"/>
            </a:pPr>
            <a:r>
              <a:rPr lang="en-US" b="1" i="0" dirty="0">
                <a:solidFill>
                  <a:srgbClr val="414042"/>
                </a:solidFill>
                <a:effectLst/>
                <a:latin typeface="Calibri" panose="020F0502020204030204" pitchFamily="34" charset="0"/>
              </a:rPr>
              <a:t>Visible barriers </a:t>
            </a:r>
            <a:r>
              <a:rPr lang="en-US" b="0" i="0" dirty="0">
                <a:solidFill>
                  <a:srgbClr val="414042"/>
                </a:solidFill>
                <a:effectLst/>
                <a:latin typeface="Calibri" panose="020F0502020204030204" pitchFamily="34" charset="0"/>
              </a:rPr>
              <a:t>include those public and private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spaces that are literally inaccessible to individuals who have a physical disability.</a:t>
            </a:r>
          </a:p>
          <a:p>
            <a:pPr marL="628650" lvl="1" indent="-171450" algn="l">
              <a:buFont typeface="Arial" panose="020B0604020202020204" pitchFamily="34" charset="0"/>
              <a:buChar char="•"/>
            </a:pPr>
            <a:r>
              <a:rPr lang="en-US" b="0" i="0" dirty="0">
                <a:solidFill>
                  <a:srgbClr val="414042"/>
                </a:solidFill>
                <a:effectLst/>
                <a:latin typeface="Calibri" panose="020F0502020204030204" pitchFamily="34" charset="0"/>
              </a:rPr>
              <a:t>For example, buildings or subway stations without wheelchair access pose a physically visible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barrier to those who require access to them.</a:t>
            </a:r>
          </a:p>
          <a:p>
            <a:pPr marL="628650" lvl="1" indent="-171450" algn="l">
              <a:buFont typeface="Arial" panose="020B0604020202020204" pitchFamily="34" charset="0"/>
              <a:buChar char="•"/>
            </a:pPr>
            <a:r>
              <a:rPr lang="en-US" b="1" i="0" dirty="0">
                <a:solidFill>
                  <a:srgbClr val="414042"/>
                </a:solidFill>
                <a:effectLst/>
                <a:latin typeface="Calibri" panose="020F0502020204030204" pitchFamily="34" charset="0"/>
              </a:rPr>
              <a:t>Visible barriers </a:t>
            </a:r>
            <a:r>
              <a:rPr lang="en-US" b="0" i="0" dirty="0">
                <a:solidFill>
                  <a:srgbClr val="414042"/>
                </a:solidFill>
                <a:effectLst/>
                <a:latin typeface="Calibri" panose="020F0502020204030204" pitchFamily="34" charset="0"/>
              </a:rPr>
              <a:t>need not be only physical in form</a:t>
            </a:r>
          </a:p>
          <a:p>
            <a:pPr marL="896938" lvl="2" indent="-187325" algn="l">
              <a:buFont typeface="Arial" panose="020B0604020202020204" pitchFamily="34" charset="0"/>
              <a:buChar char="•"/>
            </a:pPr>
            <a:r>
              <a:rPr lang="en-US" b="0" i="0" dirty="0">
                <a:solidFill>
                  <a:srgbClr val="414042"/>
                </a:solidFill>
                <a:effectLst/>
                <a:latin typeface="Calibri" panose="020F0502020204030204" pitchFamily="34" charset="0"/>
              </a:rPr>
              <a:t>For example, they can be policies designed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to include some, while excluding others. </a:t>
            </a:r>
          </a:p>
          <a:p>
            <a:pPr marL="896938" lvl="2" indent="-187325" algn="l">
              <a:buFont typeface="Arial" panose="020B0604020202020204" pitchFamily="34" charset="0"/>
              <a:buChar char="•"/>
            </a:pPr>
            <a:r>
              <a:rPr lang="en-US" b="0" i="0" dirty="0">
                <a:solidFill>
                  <a:srgbClr val="414042"/>
                </a:solidFill>
                <a:effectLst/>
                <a:latin typeface="Calibri" panose="020F0502020204030204" pitchFamily="34" charset="0"/>
              </a:rPr>
              <a:t>Canada’s immigration policy is designed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based on a points system that benefits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individuals with sufficient educational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credentials, work experience, and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knowledge of one of the official languages.</a:t>
            </a:r>
          </a:p>
          <a:p>
            <a:pPr marL="896938" lvl="2" indent="-187325" algn="l">
              <a:buFont typeface="Arial" panose="020B0604020202020204" pitchFamily="34" charset="0"/>
              <a:buChar char="•"/>
            </a:pPr>
            <a:r>
              <a:rPr lang="en-US" b="0" i="0" dirty="0">
                <a:solidFill>
                  <a:srgbClr val="414042"/>
                </a:solidFill>
                <a:effectLst/>
                <a:latin typeface="Calibri" panose="020F0502020204030204" pitchFamily="34" charset="0"/>
              </a:rPr>
              <a:t>This policy is designed to allow some people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in while keeping others out.</a:t>
            </a:r>
          </a:p>
        </p:txBody>
      </p:sp>
    </p:spTree>
    <p:extLst>
      <p:ext uri="{BB962C8B-B14F-4D97-AF65-F5344CB8AC3E}">
        <p14:creationId xmlns:p14="http://schemas.microsoft.com/office/powerpoint/2010/main" val="429372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39626" cy="1028417"/>
          </a:xfrm>
        </p:spPr>
        <p:txBody>
          <a:bodyPr>
            <a:noAutofit/>
          </a:bodyPr>
          <a:lstStyle/>
          <a:p>
            <a:r>
              <a:rPr lang="en-US" dirty="0"/>
              <a:t>BARRIERS: INVISIBLE</a:t>
            </a:r>
          </a:p>
        </p:txBody>
      </p:sp>
      <p:sp>
        <p:nvSpPr>
          <p:cNvPr id="6" name="TextBox 5">
            <a:extLst>
              <a:ext uri="{FF2B5EF4-FFF2-40B4-BE49-F238E27FC236}">
                <a16:creationId xmlns:a16="http://schemas.microsoft.com/office/drawing/2014/main" id="{6D705478-58D3-4600-AB6B-A59D6F9F3824}"/>
              </a:ext>
            </a:extLst>
          </p:cNvPr>
          <p:cNvSpPr txBox="1"/>
          <p:nvPr/>
        </p:nvSpPr>
        <p:spPr>
          <a:xfrm>
            <a:off x="6217253" y="1557338"/>
            <a:ext cx="5758808" cy="3970318"/>
          </a:xfrm>
          <a:prstGeom prst="rect">
            <a:avLst/>
          </a:prstGeom>
          <a:noFill/>
        </p:spPr>
        <p:txBody>
          <a:bodyPr wrap="square" rtlCol="0">
            <a:spAutoFit/>
          </a:bodyPr>
          <a:lstStyle/>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Invisible barriers may not be formally outlined</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in law and policy but are maintained within</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social structures</a:t>
            </a:r>
            <a:br>
              <a:rPr lang="en-US" b="0" i="0" dirty="0">
                <a:solidFill>
                  <a:srgbClr val="414042"/>
                </a:solidFill>
                <a:effectLst/>
                <a:latin typeface="Calibri" panose="020F0502020204030204" pitchFamily="34" charset="0"/>
              </a:rPr>
            </a:br>
            <a:endParaRPr lang="en-US" b="0" i="0" dirty="0">
              <a:solidFill>
                <a:srgbClr val="414042"/>
              </a:solidFill>
              <a:effectLst/>
              <a:latin typeface="Calibri" panose="020F0502020204030204" pitchFamily="34" charset="0"/>
            </a:endParaRPr>
          </a:p>
          <a:p>
            <a:pPr marL="439738" lvl="1" indent="-168275" algn="l">
              <a:buFont typeface="Arial" panose="020B0604020202020204" pitchFamily="34" charset="0"/>
              <a:buChar char="•"/>
            </a:pPr>
            <a:r>
              <a:rPr lang="en-US" b="0" i="0" dirty="0">
                <a:solidFill>
                  <a:srgbClr val="414042"/>
                </a:solidFill>
                <a:effectLst/>
                <a:latin typeface="Calibri" panose="020F0502020204030204" pitchFamily="34" charset="0"/>
              </a:rPr>
              <a:t>For example, despite Canada’s immigration policy emphasizing the need for skilled internationally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trained immigrants, many newcomers encounter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significant difficulties accessing employment in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their field.</a:t>
            </a:r>
          </a:p>
          <a:p>
            <a:pPr marL="439738" lvl="1" indent="-168275" algn="l">
              <a:buFont typeface="Arial" panose="020B0604020202020204" pitchFamily="34" charset="0"/>
              <a:buChar char="•"/>
            </a:pPr>
            <a:r>
              <a:rPr lang="en-US" b="0" i="0" dirty="0">
                <a:solidFill>
                  <a:srgbClr val="414042"/>
                </a:solidFill>
                <a:effectLst/>
                <a:latin typeface="Calibri" panose="020F0502020204030204" pitchFamily="34" charset="0"/>
              </a:rPr>
              <a:t>The privileging of Canadian experience, the lack of</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networks, and outright racism and discrimination </a:t>
            </a:r>
            <a:br>
              <a:rPr lang="en-US" b="0" i="0" dirty="0">
                <a:solidFill>
                  <a:srgbClr val="414042"/>
                </a:solidFill>
                <a:effectLst/>
                <a:latin typeface="Calibri" panose="020F0502020204030204" pitchFamily="34" charset="0"/>
              </a:rPr>
            </a:br>
            <a:r>
              <a:rPr lang="en-US" b="0" i="0" dirty="0">
                <a:solidFill>
                  <a:srgbClr val="414042"/>
                </a:solidFill>
                <a:effectLst/>
                <a:latin typeface="Calibri" panose="020F0502020204030204" pitchFamily="34" charset="0"/>
              </a:rPr>
              <a:t>create a situation where many immigrants remain unemployed, underemployed, or forced to seek expensive re-training.</a:t>
            </a:r>
          </a:p>
        </p:txBody>
      </p:sp>
      <p:grpSp>
        <p:nvGrpSpPr>
          <p:cNvPr id="4" name="Group 3">
            <a:extLst>
              <a:ext uri="{FF2B5EF4-FFF2-40B4-BE49-F238E27FC236}">
                <a16:creationId xmlns:a16="http://schemas.microsoft.com/office/drawing/2014/main" id="{19B9B909-8F81-405F-A409-5907F3B99E01}"/>
              </a:ext>
            </a:extLst>
          </p:cNvPr>
          <p:cNvGrpSpPr/>
          <p:nvPr/>
        </p:nvGrpSpPr>
        <p:grpSpPr>
          <a:xfrm>
            <a:off x="0" y="1371599"/>
            <a:ext cx="6165056" cy="5323403"/>
            <a:chOff x="0" y="1371599"/>
            <a:chExt cx="6165056" cy="5323403"/>
          </a:xfrm>
        </p:grpSpPr>
        <p:pic>
          <p:nvPicPr>
            <p:cNvPr id="10242" name="Picture 2" descr="Racism concept Free Vector">
              <a:hlinkClick r:id="rId3"/>
              <a:extLst>
                <a:ext uri="{FF2B5EF4-FFF2-40B4-BE49-F238E27FC236}">
                  <a16:creationId xmlns:a16="http://schemas.microsoft.com/office/drawing/2014/main" id="{9C77A4F6-46E5-612D-66A0-11D0AD09B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011" y="1371599"/>
              <a:ext cx="5138737" cy="51387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31A61B-1E2F-20F6-1CE7-B3BCDB8E004D}"/>
                </a:ext>
              </a:extLst>
            </p:cNvPr>
            <p:cNvSpPr txBox="1"/>
            <p:nvPr/>
          </p:nvSpPr>
          <p:spPr>
            <a:xfrm>
              <a:off x="0" y="6325670"/>
              <a:ext cx="6165056" cy="369332"/>
            </a:xfrm>
            <a:prstGeom prst="rect">
              <a:avLst/>
            </a:prstGeom>
            <a:noFill/>
          </p:spPr>
          <p:txBody>
            <a:bodyPr wrap="square">
              <a:spAutoFit/>
            </a:bodyPr>
            <a:lstStyle/>
            <a:p>
              <a:pPr algn="ctr"/>
              <a:r>
                <a:rPr lang="en-US" b="1" dirty="0"/>
                <a:t>Prejudice Image by freepik.com</a:t>
              </a:r>
              <a:endParaRPr lang="en-CA" b="1" dirty="0"/>
            </a:p>
          </p:txBody>
        </p:sp>
      </p:grpSp>
    </p:spTree>
    <p:extLst>
      <p:ext uri="{BB962C8B-B14F-4D97-AF65-F5344CB8AC3E}">
        <p14:creationId xmlns:p14="http://schemas.microsoft.com/office/powerpoint/2010/main" val="3774556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DB56B80-533C-234E-582E-A4127D042CAE}"/>
              </a:ext>
            </a:extLst>
          </p:cNvPr>
          <p:cNvGrpSpPr/>
          <p:nvPr/>
        </p:nvGrpSpPr>
        <p:grpSpPr>
          <a:xfrm>
            <a:off x="5406037" y="-214320"/>
            <a:ext cx="6785963" cy="6993750"/>
            <a:chOff x="5406037" y="-214320"/>
            <a:chExt cx="6785963" cy="6993750"/>
          </a:xfrm>
        </p:grpSpPr>
        <p:pic>
          <p:nvPicPr>
            <p:cNvPr id="6146" name="Picture 2" descr="Income inequality abstract concept vector illustration. country income distribution, financial gender discrimination, social economic inequality, gini coefficient, salary gap abstract metaphor. Free Vector">
              <a:extLst>
                <a:ext uri="{FF2B5EF4-FFF2-40B4-BE49-F238E27FC236}">
                  <a16:creationId xmlns:a16="http://schemas.microsoft.com/office/drawing/2014/main" id="{8469BC70-C98A-1A46-9806-BE12B988D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2" t="-3148" r="5705" b="7475"/>
            <a:stretch/>
          </p:blipFill>
          <p:spPr bwMode="auto">
            <a:xfrm>
              <a:off x="5406037" y="-214320"/>
              <a:ext cx="6785963" cy="68500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DC2C82-C43C-6C75-7146-ED08307515A4}"/>
                </a:ext>
              </a:extLst>
            </p:cNvPr>
            <p:cNvSpPr txBox="1"/>
            <p:nvPr/>
          </p:nvSpPr>
          <p:spPr>
            <a:xfrm>
              <a:off x="6112267" y="6440876"/>
              <a:ext cx="6068622" cy="338554"/>
            </a:xfrm>
            <a:prstGeom prst="rect">
              <a:avLst/>
            </a:prstGeom>
            <a:noFill/>
          </p:spPr>
          <p:txBody>
            <a:bodyPr wrap="square">
              <a:spAutoFit/>
            </a:bodyPr>
            <a:lstStyle/>
            <a:p>
              <a:pPr algn="ctr"/>
              <a:r>
                <a:rPr lang="en-US" sz="1600" b="1" dirty="0">
                  <a:hlinkClick r:id="rId4">
                    <a:extLst>
                      <a:ext uri="{A12FA001-AC4F-418D-AE19-62706E023703}">
                        <ahyp:hlinkClr xmlns:ahyp="http://schemas.microsoft.com/office/drawing/2018/hyperlinkcolor" val="tx"/>
                      </a:ext>
                    </a:extLst>
                  </a:hlinkClick>
                </a:rPr>
                <a:t>Graphic By </a:t>
              </a:r>
              <a:r>
                <a:rPr lang="en-US" sz="1600" b="1" dirty="0" err="1">
                  <a:hlinkClick r:id="rId4">
                    <a:extLst>
                      <a:ext uri="{A12FA001-AC4F-418D-AE19-62706E023703}">
                        <ahyp:hlinkClr xmlns:ahyp="http://schemas.microsoft.com/office/drawing/2018/hyperlinkcolor" val="tx"/>
                      </a:ext>
                    </a:extLst>
                  </a:hlinkClick>
                </a:rPr>
                <a:t>vectorjuice</a:t>
              </a:r>
              <a:r>
                <a:rPr lang="en-US" sz="1600" b="1" dirty="0">
                  <a:hlinkClick r:id="rId4">
                    <a:extLst>
                      <a:ext uri="{A12FA001-AC4F-418D-AE19-62706E023703}">
                        <ahyp:hlinkClr xmlns:ahyp="http://schemas.microsoft.com/office/drawing/2018/hyperlinkcolor" val="tx"/>
                      </a:ext>
                    </a:extLst>
                  </a:hlinkClick>
                </a:rPr>
                <a:t> – freepik.com</a:t>
              </a:r>
              <a:endParaRPr lang="en-CA" sz="1600" b="1" dirty="0"/>
            </a:p>
          </p:txBody>
        </p:sp>
      </p:grpSp>
      <p:sp>
        <p:nvSpPr>
          <p:cNvPr id="2" name="Title 1"/>
          <p:cNvSpPr>
            <a:spLocks noGrp="1"/>
          </p:cNvSpPr>
          <p:nvPr>
            <p:ph type="title"/>
          </p:nvPr>
        </p:nvSpPr>
        <p:spPr/>
        <p:txBody>
          <a:bodyPr/>
          <a:lstStyle/>
          <a:p>
            <a:r>
              <a:rPr lang="en-US" dirty="0"/>
              <a:t>Social Stratification</a:t>
            </a:r>
          </a:p>
        </p:txBody>
      </p:sp>
      <p:sp>
        <p:nvSpPr>
          <p:cNvPr id="3" name="Content Placeholder 2"/>
          <p:cNvSpPr>
            <a:spLocks noGrp="1"/>
          </p:cNvSpPr>
          <p:nvPr>
            <p:ph idx="1"/>
          </p:nvPr>
        </p:nvSpPr>
        <p:spPr>
          <a:xfrm>
            <a:off x="371475" y="1922987"/>
            <a:ext cx="5740791" cy="4569648"/>
          </a:xfrm>
        </p:spPr>
        <p:txBody>
          <a:bodyPr>
            <a:normAutofit fontScale="85000" lnSpcReduction="20000"/>
          </a:bodyPr>
          <a:lstStyle/>
          <a:p>
            <a:r>
              <a:rPr lang="en-US" dirty="0"/>
              <a:t>In most societies, different social groups are not all treated equally. They have been structured, organized and reinforced differently by the societies in which we live.</a:t>
            </a:r>
          </a:p>
          <a:p>
            <a:r>
              <a:rPr lang="en-US" dirty="0"/>
              <a:t>They have been divided through a process known as social stratification.</a:t>
            </a:r>
          </a:p>
          <a:p>
            <a:r>
              <a:rPr lang="en-US" b="1" dirty="0"/>
              <a:t>Social Stratification </a:t>
            </a:r>
            <a:r>
              <a:rPr lang="en-US" dirty="0"/>
              <a:t>is the hierarchical arrangement of large social groups on the basis of their control over basic resources.</a:t>
            </a:r>
          </a:p>
          <a:p>
            <a:r>
              <a:rPr lang="en-US" dirty="0"/>
              <a:t>Usually, when we are talking about social stratification, we are talking about class, but social stratification also includes how class intersects with other statuses such as gender, race, sexuality, etc.</a:t>
            </a:r>
          </a:p>
          <a:p>
            <a:endParaRPr lang="en-US" dirty="0"/>
          </a:p>
          <a:p>
            <a:endParaRPr lang="en-US" b="1" dirty="0"/>
          </a:p>
        </p:txBody>
      </p:sp>
    </p:spTree>
    <p:extLst>
      <p:ext uri="{BB962C8B-B14F-4D97-AF65-F5344CB8AC3E}">
        <p14:creationId xmlns:p14="http://schemas.microsoft.com/office/powerpoint/2010/main" val="264109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239996"/>
            <a:ext cx="6095999" cy="1325563"/>
          </a:xfrm>
        </p:spPr>
        <p:txBody>
          <a:bodyPr>
            <a:normAutofit/>
          </a:bodyPr>
          <a:lstStyle/>
          <a:p>
            <a:r>
              <a:rPr lang="en-US" dirty="0"/>
              <a:t>POWER &amp; PRIVLEGE</a:t>
            </a:r>
          </a:p>
        </p:txBody>
      </p:sp>
      <p:sp>
        <p:nvSpPr>
          <p:cNvPr id="3" name="Content Placeholder 2"/>
          <p:cNvSpPr>
            <a:spLocks noGrp="1"/>
          </p:cNvSpPr>
          <p:nvPr>
            <p:ph idx="1"/>
          </p:nvPr>
        </p:nvSpPr>
        <p:spPr>
          <a:xfrm>
            <a:off x="6277005" y="1417037"/>
            <a:ext cx="5433793" cy="5200967"/>
          </a:xfrm>
        </p:spPr>
        <p:txBody>
          <a:bodyPr>
            <a:normAutofit fontScale="85000" lnSpcReduction="20000"/>
          </a:bodyPr>
          <a:lstStyle/>
          <a:p>
            <a:r>
              <a:rPr lang="en-US" dirty="0"/>
              <a:t>Social stratification is created and maintained through power and privilege.</a:t>
            </a:r>
          </a:p>
          <a:p>
            <a:r>
              <a:rPr lang="en-US" b="1" i="1" dirty="0"/>
              <a:t>Power</a:t>
            </a:r>
            <a:r>
              <a:rPr lang="en-US" dirty="0"/>
              <a:t>: The capacity to command resources and thereby to control social situations.</a:t>
            </a:r>
          </a:p>
          <a:p>
            <a:pPr lvl="1"/>
            <a:r>
              <a:rPr lang="en-US" dirty="0"/>
              <a:t>In a stratified system, dominant group members have the greatest degree of power, meaning they have the ability to make decisions, influence systems, and establish dominant ideologies.</a:t>
            </a:r>
          </a:p>
          <a:p>
            <a:pPr lvl="1"/>
            <a:r>
              <a:rPr lang="en-US" dirty="0"/>
              <a:t>They can use their position of power to develop laws and policies that work in their </a:t>
            </a:r>
            <a:r>
              <a:rPr lang="en-US" dirty="0" err="1"/>
              <a:t>favour</a:t>
            </a:r>
            <a:r>
              <a:rPr lang="en-US" dirty="0"/>
              <a:t> and sway public views and principles to uphold their agendas.</a:t>
            </a:r>
          </a:p>
          <a:p>
            <a:r>
              <a:rPr lang="en-US" b="1" i="1" dirty="0"/>
              <a:t>Privilege</a:t>
            </a:r>
            <a:r>
              <a:rPr lang="en-US" dirty="0"/>
              <a:t> allows these dominant groups to maintain and pass on this control to others like them.</a:t>
            </a:r>
          </a:p>
        </p:txBody>
      </p:sp>
      <p:pic>
        <p:nvPicPr>
          <p:cNvPr id="5" name="Picture 4">
            <a:extLst>
              <a:ext uri="{FF2B5EF4-FFF2-40B4-BE49-F238E27FC236}">
                <a16:creationId xmlns:a16="http://schemas.microsoft.com/office/drawing/2014/main" id="{B6CCCAA0-0EBE-4966-A850-AC5F682BB2C6}"/>
              </a:ext>
            </a:extLst>
          </p:cNvPr>
          <p:cNvPicPr>
            <a:picLocks noChangeAspect="1"/>
          </p:cNvPicPr>
          <p:nvPr/>
        </p:nvPicPr>
        <p:blipFill rotWithShape="1">
          <a:blip r:embed="rId3"/>
          <a:srcRect l="41344" t="14833" r="26406" b="17667"/>
          <a:stretch/>
        </p:blipFill>
        <p:spPr>
          <a:xfrm>
            <a:off x="371475" y="225425"/>
            <a:ext cx="5543522" cy="6526530"/>
          </a:xfrm>
          <a:prstGeom prst="rect">
            <a:avLst/>
          </a:prstGeom>
        </p:spPr>
      </p:pic>
      <p:sp>
        <p:nvSpPr>
          <p:cNvPr id="7" name="TextBox 6">
            <a:extLst>
              <a:ext uri="{FF2B5EF4-FFF2-40B4-BE49-F238E27FC236}">
                <a16:creationId xmlns:a16="http://schemas.microsoft.com/office/drawing/2014/main" id="{EA262BFB-8AF1-A15B-0948-8A279FCD9314}"/>
              </a:ext>
            </a:extLst>
          </p:cNvPr>
          <p:cNvSpPr txBox="1"/>
          <p:nvPr/>
        </p:nvSpPr>
        <p:spPr>
          <a:xfrm>
            <a:off x="6796008" y="6165235"/>
            <a:ext cx="5138709" cy="523220"/>
          </a:xfrm>
          <a:prstGeom prst="rect">
            <a:avLst/>
          </a:prstGeom>
          <a:noFill/>
        </p:spPr>
        <p:txBody>
          <a:bodyPr wrap="square">
            <a:spAutoFit/>
          </a:bodyPr>
          <a:lstStyle/>
          <a:p>
            <a:r>
              <a:rPr lang="en-CA" sz="1400" b="1" dirty="0">
                <a:hlinkClick r:id="rId4">
                  <a:extLst>
                    <a:ext uri="{A12FA001-AC4F-418D-AE19-62706E023703}">
                      <ahyp:hlinkClr xmlns:ahyp="http://schemas.microsoft.com/office/drawing/2018/hyperlinkcolor" val="tx"/>
                    </a:ext>
                  </a:extLst>
                </a:hlinkClick>
              </a:rPr>
              <a:t>Power &amp; Privilege in Canada Graphic Dr Amy Tan MD</a:t>
            </a:r>
            <a:br>
              <a:rPr lang="en-CA" sz="1400" b="1" dirty="0"/>
            </a:br>
            <a:r>
              <a:rPr lang="en-CA" sz="1400" dirty="0">
                <a:hlinkClick r:id="rId5">
                  <a:extLst>
                    <a:ext uri="{A12FA001-AC4F-418D-AE19-62706E023703}">
                      <ahyp:hlinkClr xmlns:ahyp="http://schemas.microsoft.com/office/drawing/2018/hyperlinkcolor" val="tx"/>
                    </a:ext>
                  </a:extLst>
                </a:hlinkClick>
              </a:rPr>
              <a:t>Creative Commons Attribution 4.0 International License</a:t>
            </a:r>
            <a:endParaRPr lang="en-CA" sz="1400" dirty="0"/>
          </a:p>
        </p:txBody>
      </p:sp>
    </p:spTree>
    <p:extLst>
      <p:ext uri="{BB962C8B-B14F-4D97-AF65-F5344CB8AC3E}">
        <p14:creationId xmlns:p14="http://schemas.microsoft.com/office/powerpoint/2010/main" val="389764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C36BC051-E259-DBAD-5455-EFB0498A85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429" t="28062" r="3790" b="2739"/>
          <a:stretch/>
        </p:blipFill>
        <p:spPr>
          <a:xfrm>
            <a:off x="0" y="0"/>
            <a:ext cx="6057127" cy="6850063"/>
          </a:xfrm>
          <a:prstGeom prst="rect">
            <a:avLst/>
          </a:prstGeom>
        </p:spPr>
      </p:pic>
      <p:sp>
        <p:nvSpPr>
          <p:cNvPr id="2" name="Title 1">
            <a:extLst>
              <a:ext uri="{FF2B5EF4-FFF2-40B4-BE49-F238E27FC236}">
                <a16:creationId xmlns:a16="http://schemas.microsoft.com/office/drawing/2014/main" id="{1884775E-148A-4630-A6BA-8A0F8C7AF1DE}"/>
              </a:ext>
            </a:extLst>
          </p:cNvPr>
          <p:cNvSpPr>
            <a:spLocks noGrp="1"/>
          </p:cNvSpPr>
          <p:nvPr>
            <p:ph type="title"/>
          </p:nvPr>
        </p:nvSpPr>
        <p:spPr>
          <a:xfrm>
            <a:off x="6307281" y="40230"/>
            <a:ext cx="10299608" cy="1325563"/>
          </a:xfrm>
        </p:spPr>
        <p:txBody>
          <a:bodyPr>
            <a:normAutofit/>
          </a:bodyPr>
          <a:lstStyle/>
          <a:p>
            <a:r>
              <a:rPr lang="en-CA" dirty="0"/>
              <a:t>POWER &amp; </a:t>
            </a:r>
            <a:r>
              <a:rPr lang="en-US" dirty="0"/>
              <a:t>Privilege</a:t>
            </a:r>
            <a:endParaRPr lang="en-CA" dirty="0"/>
          </a:p>
        </p:txBody>
      </p:sp>
      <p:sp>
        <p:nvSpPr>
          <p:cNvPr id="3" name="Content Placeholder 2">
            <a:extLst>
              <a:ext uri="{FF2B5EF4-FFF2-40B4-BE49-F238E27FC236}">
                <a16:creationId xmlns:a16="http://schemas.microsoft.com/office/drawing/2014/main" id="{AC4EC721-61D0-4C90-8042-41D5EE793E7B}"/>
              </a:ext>
            </a:extLst>
          </p:cNvPr>
          <p:cNvSpPr>
            <a:spLocks noGrp="1"/>
          </p:cNvSpPr>
          <p:nvPr>
            <p:ph idx="1"/>
          </p:nvPr>
        </p:nvSpPr>
        <p:spPr>
          <a:xfrm>
            <a:off x="6531429" y="2171694"/>
            <a:ext cx="4915991" cy="4351338"/>
          </a:xfrm>
        </p:spPr>
        <p:txBody>
          <a:bodyPr/>
          <a:lstStyle/>
          <a:p>
            <a:pPr marL="0" indent="0">
              <a:buNone/>
            </a:pPr>
            <a:r>
              <a:rPr lang="en-US" dirty="0"/>
              <a:t>What does the severe lack of representation by women and racial and ethnic minorities tell you about who really has power and privilege in our country?</a:t>
            </a:r>
            <a:endParaRPr lang="en-CA" dirty="0"/>
          </a:p>
        </p:txBody>
      </p:sp>
      <p:sp>
        <p:nvSpPr>
          <p:cNvPr id="5" name="Title 1">
            <a:extLst>
              <a:ext uri="{FF2B5EF4-FFF2-40B4-BE49-F238E27FC236}">
                <a16:creationId xmlns:a16="http://schemas.microsoft.com/office/drawing/2014/main" id="{B561DAB9-E6E8-476B-95A3-4EA5F2E938C7}"/>
              </a:ext>
            </a:extLst>
          </p:cNvPr>
          <p:cNvSpPr txBox="1">
            <a:spLocks/>
          </p:cNvSpPr>
          <p:nvPr/>
        </p:nvSpPr>
        <p:spPr>
          <a:xfrm>
            <a:off x="6531429" y="1105961"/>
            <a:ext cx="4915991"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sz="2800" dirty="0">
                <a:solidFill>
                  <a:schemeClr val="tx1">
                    <a:lumMod val="75000"/>
                    <a:lumOff val="25000"/>
                  </a:schemeClr>
                </a:solidFill>
              </a:rPr>
              <a:t>The Haves vs. the Have-Nots</a:t>
            </a:r>
            <a:endParaRPr lang="en-CA" sz="2800" dirty="0">
              <a:solidFill>
                <a:schemeClr val="tx1">
                  <a:lumMod val="75000"/>
                  <a:lumOff val="25000"/>
                </a:schemeClr>
              </a:solidFill>
            </a:endParaRPr>
          </a:p>
        </p:txBody>
      </p:sp>
      <p:sp>
        <p:nvSpPr>
          <p:cNvPr id="8" name="TextBox 7">
            <a:hlinkClick r:id="rId3"/>
            <a:extLst>
              <a:ext uri="{FF2B5EF4-FFF2-40B4-BE49-F238E27FC236}">
                <a16:creationId xmlns:a16="http://schemas.microsoft.com/office/drawing/2014/main" id="{333E0996-383E-F7E8-6244-8308883D33EC}"/>
              </a:ext>
            </a:extLst>
          </p:cNvPr>
          <p:cNvSpPr txBox="1"/>
          <p:nvPr/>
        </p:nvSpPr>
        <p:spPr>
          <a:xfrm>
            <a:off x="0" y="6338366"/>
            <a:ext cx="5899355" cy="369332"/>
          </a:xfrm>
          <a:prstGeom prst="rect">
            <a:avLst/>
          </a:prstGeom>
          <a:noFill/>
        </p:spPr>
        <p:txBody>
          <a:bodyPr wrap="square">
            <a:spAutoFit/>
          </a:bodyPr>
          <a:lstStyle/>
          <a:p>
            <a:pPr algn="ctr"/>
            <a:r>
              <a:rPr lang="en-CA" b="1" dirty="0"/>
              <a:t>Photo by freepik.com</a:t>
            </a:r>
          </a:p>
        </p:txBody>
      </p:sp>
    </p:spTree>
    <p:extLst>
      <p:ext uri="{BB962C8B-B14F-4D97-AF65-F5344CB8AC3E}">
        <p14:creationId xmlns:p14="http://schemas.microsoft.com/office/powerpoint/2010/main" val="121513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Privilege</a:t>
            </a:r>
          </a:p>
        </p:txBody>
      </p:sp>
      <p:sp>
        <p:nvSpPr>
          <p:cNvPr id="3" name="Content Placeholder 2"/>
          <p:cNvSpPr>
            <a:spLocks noGrp="1"/>
          </p:cNvSpPr>
          <p:nvPr>
            <p:ph idx="1"/>
          </p:nvPr>
        </p:nvSpPr>
        <p:spPr>
          <a:xfrm>
            <a:off x="6095999" y="1557337"/>
            <a:ext cx="5724525" cy="5292725"/>
          </a:xfrm>
        </p:spPr>
        <p:txBody>
          <a:bodyPr>
            <a:normAutofit fontScale="77500" lnSpcReduction="20000"/>
          </a:bodyPr>
          <a:lstStyle/>
          <a:p>
            <a:r>
              <a:rPr lang="en-US" dirty="0"/>
              <a:t>Gained through unearned power </a:t>
            </a:r>
          </a:p>
          <a:p>
            <a:pPr lvl="1"/>
            <a:r>
              <a:rPr lang="en-US" dirty="0"/>
              <a:t>gives dominant group members economic, social, and political advantages.</a:t>
            </a:r>
          </a:p>
          <a:p>
            <a:r>
              <a:rPr lang="en-US" dirty="0"/>
              <a:t> We call them privileges because they are rights, opportunities, or advantages that are not available to everyone equally.</a:t>
            </a:r>
          </a:p>
          <a:p>
            <a:r>
              <a:rPr lang="en-US" dirty="0"/>
              <a:t>The privilege is not deserved or attained due to hard work or achievement. </a:t>
            </a:r>
          </a:p>
          <a:p>
            <a:pPr lvl="1"/>
            <a:r>
              <a:rPr lang="en-US" dirty="0"/>
              <a:t>Rather, it is assumed merely because one belongs to a certain group.</a:t>
            </a:r>
          </a:p>
          <a:p>
            <a:r>
              <a:rPr lang="en-US" dirty="0"/>
              <a:t>Those who are privileged therefore have opportunities, resources, rights, choices, and freedoms that are categorically denied to others.  </a:t>
            </a:r>
          </a:p>
          <a:p>
            <a:r>
              <a:rPr lang="en-US" dirty="0"/>
              <a:t>Privilege is often invisible except in cases where we do not have it.</a:t>
            </a:r>
          </a:p>
          <a:p>
            <a:r>
              <a:rPr lang="en-US" dirty="0"/>
              <a:t>Privilege is structured and maintained through capital.</a:t>
            </a:r>
          </a:p>
        </p:txBody>
      </p:sp>
      <p:sp>
        <p:nvSpPr>
          <p:cNvPr id="6" name="TextBox 5">
            <a:extLst>
              <a:ext uri="{FF2B5EF4-FFF2-40B4-BE49-F238E27FC236}">
                <a16:creationId xmlns:a16="http://schemas.microsoft.com/office/drawing/2014/main" id="{8EFF0722-2AD5-345D-A649-BC197A726314}"/>
              </a:ext>
            </a:extLst>
          </p:cNvPr>
          <p:cNvSpPr txBox="1"/>
          <p:nvPr/>
        </p:nvSpPr>
        <p:spPr>
          <a:xfrm>
            <a:off x="153565" y="6480730"/>
            <a:ext cx="5942435" cy="369332"/>
          </a:xfrm>
          <a:prstGeom prst="rect">
            <a:avLst/>
          </a:prstGeom>
          <a:noFill/>
        </p:spPr>
        <p:txBody>
          <a:bodyPr wrap="square">
            <a:spAutoFit/>
          </a:bodyPr>
          <a:lstStyle/>
          <a:p>
            <a:pPr algn="ctr"/>
            <a:r>
              <a:rPr lang="en-US" b="1" dirty="0"/>
              <a:t>Photo by Vecteezy</a:t>
            </a:r>
            <a:endParaRPr lang="en-CA" b="1" dirty="0"/>
          </a:p>
        </p:txBody>
      </p:sp>
      <p:pic>
        <p:nvPicPr>
          <p:cNvPr id="7" name="Picture 6" descr="A picture containing LEGO, toy&#10;&#10;Description automatically generated">
            <a:extLst>
              <a:ext uri="{FF2B5EF4-FFF2-40B4-BE49-F238E27FC236}">
                <a16:creationId xmlns:a16="http://schemas.microsoft.com/office/drawing/2014/main" id="{874820BB-B444-8677-0392-8D7B4995DF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565" y="2121693"/>
            <a:ext cx="5724526" cy="3339307"/>
          </a:xfrm>
          <a:prstGeom prst="rect">
            <a:avLst/>
          </a:prstGeom>
        </p:spPr>
      </p:pic>
    </p:spTree>
    <p:extLst>
      <p:ext uri="{BB962C8B-B14F-4D97-AF65-F5344CB8AC3E}">
        <p14:creationId xmlns:p14="http://schemas.microsoft.com/office/powerpoint/2010/main" val="420350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B74275-7CBF-430B-8A98-39ADA2C6304D}"/>
              </a:ext>
            </a:extLst>
          </p:cNvPr>
          <p:cNvSpPr/>
          <p:nvPr/>
        </p:nvSpPr>
        <p:spPr>
          <a:xfrm>
            <a:off x="0" y="-7937"/>
            <a:ext cx="5907314"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AGENDA</a:t>
            </a:r>
          </a:p>
        </p:txBody>
      </p:sp>
      <p:sp>
        <p:nvSpPr>
          <p:cNvPr id="3" name="Content Placeholder 2"/>
          <p:cNvSpPr>
            <a:spLocks noGrp="1"/>
          </p:cNvSpPr>
          <p:nvPr>
            <p:ph idx="1"/>
          </p:nvPr>
        </p:nvSpPr>
        <p:spPr>
          <a:xfrm>
            <a:off x="505153" y="1323429"/>
            <a:ext cx="6356351" cy="5294575"/>
          </a:xfrm>
        </p:spPr>
        <p:txBody>
          <a:bodyPr>
            <a:noAutofit/>
          </a:bodyPr>
          <a:lstStyle/>
          <a:p>
            <a:pPr>
              <a:lnSpc>
                <a:spcPct val="100000"/>
              </a:lnSpc>
            </a:pPr>
            <a:r>
              <a:rPr lang="en-US" sz="1500" dirty="0"/>
              <a:t>Wage Gap</a:t>
            </a:r>
          </a:p>
          <a:p>
            <a:pPr>
              <a:lnSpc>
                <a:spcPct val="100000"/>
              </a:lnSpc>
            </a:pPr>
            <a:r>
              <a:rPr lang="en-US" sz="1500" dirty="0"/>
              <a:t>Gender Wage Gap </a:t>
            </a:r>
          </a:p>
          <a:p>
            <a:pPr>
              <a:lnSpc>
                <a:spcPct val="100000"/>
              </a:lnSpc>
            </a:pPr>
            <a:r>
              <a:rPr lang="en-US" sz="1500" dirty="0"/>
              <a:t>Inequality</a:t>
            </a:r>
          </a:p>
          <a:p>
            <a:pPr>
              <a:lnSpc>
                <a:spcPct val="100000"/>
              </a:lnSpc>
            </a:pPr>
            <a:r>
              <a:rPr lang="en-US" sz="1500" dirty="0"/>
              <a:t>Social Inequality</a:t>
            </a:r>
          </a:p>
          <a:p>
            <a:pPr>
              <a:lnSpc>
                <a:spcPct val="100000"/>
              </a:lnSpc>
            </a:pPr>
            <a:r>
              <a:rPr lang="en-US" sz="1500" dirty="0"/>
              <a:t>Class</a:t>
            </a:r>
          </a:p>
          <a:p>
            <a:pPr>
              <a:lnSpc>
                <a:spcPct val="100000"/>
              </a:lnSpc>
            </a:pPr>
            <a:r>
              <a:rPr lang="en-US" sz="1500" dirty="0"/>
              <a:t>Factors that Produce Social Inequality</a:t>
            </a:r>
          </a:p>
          <a:p>
            <a:pPr lvl="1">
              <a:lnSpc>
                <a:spcPct val="100000"/>
              </a:lnSpc>
            </a:pPr>
            <a:r>
              <a:rPr lang="en-US" sz="1500" dirty="0"/>
              <a:t>Barriers</a:t>
            </a:r>
          </a:p>
          <a:p>
            <a:pPr lvl="1">
              <a:lnSpc>
                <a:spcPct val="100000"/>
              </a:lnSpc>
            </a:pPr>
            <a:r>
              <a:rPr lang="en-US" sz="1500" dirty="0"/>
              <a:t>Ideologies</a:t>
            </a:r>
          </a:p>
          <a:p>
            <a:pPr lvl="1">
              <a:lnSpc>
                <a:spcPct val="100000"/>
              </a:lnSpc>
            </a:pPr>
            <a:r>
              <a:rPr lang="en-US" sz="1500" dirty="0"/>
              <a:t>Social Stratification</a:t>
            </a:r>
          </a:p>
          <a:p>
            <a:pPr lvl="1">
              <a:lnSpc>
                <a:spcPct val="100000"/>
              </a:lnSpc>
            </a:pPr>
            <a:r>
              <a:rPr lang="en-US" sz="1500" dirty="0"/>
              <a:t>Power and Privilege</a:t>
            </a:r>
          </a:p>
          <a:p>
            <a:pPr>
              <a:lnSpc>
                <a:spcPct val="100000"/>
              </a:lnSpc>
            </a:pPr>
            <a:r>
              <a:rPr lang="en-US" sz="1500" dirty="0"/>
              <a:t>Social Stratification &amp; Global Citizenship</a:t>
            </a:r>
          </a:p>
          <a:p>
            <a:pPr>
              <a:lnSpc>
                <a:spcPct val="100000"/>
              </a:lnSpc>
            </a:pPr>
            <a:r>
              <a:rPr lang="en-US" sz="1500" dirty="0"/>
              <a:t>The 3 Forms of Capital</a:t>
            </a:r>
          </a:p>
          <a:p>
            <a:pPr>
              <a:lnSpc>
                <a:spcPct val="100000"/>
              </a:lnSpc>
            </a:pPr>
            <a:r>
              <a:rPr lang="en-US" sz="1500" dirty="0"/>
              <a:t>Social Class Model</a:t>
            </a:r>
          </a:p>
          <a:p>
            <a:pPr>
              <a:lnSpc>
                <a:spcPct val="100000"/>
              </a:lnSpc>
            </a:pPr>
            <a:r>
              <a:rPr lang="en-US" sz="1500" dirty="0"/>
              <a:t>Wealth Gap Inequality</a:t>
            </a:r>
          </a:p>
          <a:p>
            <a:pPr>
              <a:lnSpc>
                <a:spcPct val="100000"/>
              </a:lnSpc>
            </a:pPr>
            <a:r>
              <a:rPr lang="en-US" sz="1500" dirty="0"/>
              <a:t>Global Inequality</a:t>
            </a:r>
          </a:p>
          <a:p>
            <a:pPr>
              <a:lnSpc>
                <a:spcPct val="100000"/>
              </a:lnSpc>
            </a:pPr>
            <a:r>
              <a:rPr lang="en-US" sz="1500" dirty="0"/>
              <a:t>Global Stratification</a:t>
            </a:r>
          </a:p>
        </p:txBody>
      </p:sp>
      <p:grpSp>
        <p:nvGrpSpPr>
          <p:cNvPr id="7" name="Group 6">
            <a:extLst>
              <a:ext uri="{FF2B5EF4-FFF2-40B4-BE49-F238E27FC236}">
                <a16:creationId xmlns:a16="http://schemas.microsoft.com/office/drawing/2014/main" id="{CF1F0F0B-EDD4-444C-229B-96B0BB3D3C5A}"/>
              </a:ext>
            </a:extLst>
          </p:cNvPr>
          <p:cNvGrpSpPr/>
          <p:nvPr/>
        </p:nvGrpSpPr>
        <p:grpSpPr>
          <a:xfrm>
            <a:off x="5222221" y="-306344"/>
            <a:ext cx="6858000" cy="7052936"/>
            <a:chOff x="5222221" y="-306344"/>
            <a:chExt cx="6858000" cy="7052936"/>
          </a:xfrm>
        </p:grpSpPr>
        <p:pic>
          <p:nvPicPr>
            <p:cNvPr id="8" name="Picture 2" descr="Checklist, Clipboard, Questionnaire, Pen, Computer">
              <a:extLst>
                <a:ext uri="{FF2B5EF4-FFF2-40B4-BE49-F238E27FC236}">
                  <a16:creationId xmlns:a16="http://schemas.microsoft.com/office/drawing/2014/main" id="{A9CB2FB8-DDE8-06B3-2D6D-864F2BCBC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221" y="-30634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4"/>
              <a:extLst>
                <a:ext uri="{FF2B5EF4-FFF2-40B4-BE49-F238E27FC236}">
                  <a16:creationId xmlns:a16="http://schemas.microsoft.com/office/drawing/2014/main" id="{F28547F3-AAA1-2E48-F361-C6262313E653}"/>
                </a:ext>
              </a:extLst>
            </p:cNvPr>
            <p:cNvSpPr txBox="1"/>
            <p:nvPr/>
          </p:nvSpPr>
          <p:spPr>
            <a:xfrm>
              <a:off x="6205362" y="6408038"/>
              <a:ext cx="5682191" cy="338554"/>
            </a:xfrm>
            <a:prstGeom prst="rect">
              <a:avLst/>
            </a:prstGeom>
            <a:noFill/>
          </p:spPr>
          <p:txBody>
            <a:bodyPr wrap="square">
              <a:spAutoFit/>
            </a:bodyPr>
            <a:lstStyle/>
            <a:p>
              <a:pPr algn="r"/>
              <a:r>
                <a:rPr lang="en-US" sz="1600" b="1" i="0" dirty="0">
                  <a:effectLst/>
                </a:rPr>
                <a:t>Image by </a:t>
              </a:r>
              <a:r>
                <a:rPr lang="en-US" sz="1600" b="1" i="0" u="sng" dirty="0">
                  <a:effectLst/>
                  <a:hlinkClick r:id="rId5">
                    <a:extLst>
                      <a:ext uri="{A12FA001-AC4F-418D-AE19-62706E023703}">
                        <ahyp:hlinkClr xmlns:ahyp="http://schemas.microsoft.com/office/drawing/2018/hyperlinkcolor" val="tx"/>
                      </a:ext>
                    </a:extLst>
                  </a:hlinkClick>
                </a:rPr>
                <a:t>Shahid Abdullah</a:t>
              </a:r>
              <a:r>
                <a:rPr lang="en-US" sz="1600" b="1" i="0" dirty="0">
                  <a:effectLst/>
                </a:rPr>
                <a:t> from </a:t>
              </a:r>
              <a:r>
                <a:rPr lang="en-US" sz="1600" b="1" i="0" u="sng" dirty="0" err="1">
                  <a:effectLst/>
                  <a:hlinkClick r:id="rId6">
                    <a:extLst>
                      <a:ext uri="{A12FA001-AC4F-418D-AE19-62706E023703}">
                        <ahyp:hlinkClr xmlns:ahyp="http://schemas.microsoft.com/office/drawing/2018/hyperlinkcolor" val="tx"/>
                      </a:ext>
                    </a:extLst>
                  </a:hlinkClick>
                </a:rPr>
                <a:t>Pixabay</a:t>
              </a:r>
              <a:r>
                <a:rPr lang="en-US" sz="1600" b="1" i="0" dirty="0">
                  <a:effectLst/>
                </a:rPr>
                <a:t> </a:t>
              </a:r>
              <a:endParaRPr lang="en-CA" sz="1600" b="1" dirty="0"/>
            </a:p>
          </p:txBody>
        </p:sp>
      </p:grpSp>
    </p:spTree>
    <p:extLst>
      <p:ext uri="{BB962C8B-B14F-4D97-AF65-F5344CB8AC3E}">
        <p14:creationId xmlns:p14="http://schemas.microsoft.com/office/powerpoint/2010/main" val="1655531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Students Learn A Powerful Lesson About Privilege">
            <a:hlinkClick r:id="" action="ppaction://media"/>
            <a:extLst>
              <a:ext uri="{FF2B5EF4-FFF2-40B4-BE49-F238E27FC236}">
                <a16:creationId xmlns:a16="http://schemas.microsoft.com/office/drawing/2014/main" id="{199AF600-AC43-482F-97B6-EEE1C37B6A40}"/>
              </a:ext>
            </a:extLst>
          </p:cNvPr>
          <p:cNvPicPr>
            <a:picLocks noRot="1" noChangeAspect="1"/>
          </p:cNvPicPr>
          <p:nvPr>
            <a:videoFile r:link="rId1"/>
          </p:nvPr>
        </p:nvPicPr>
        <p:blipFill>
          <a:blip r:embed="rId4"/>
          <a:stretch>
            <a:fillRect/>
          </a:stretch>
        </p:blipFill>
        <p:spPr>
          <a:xfrm>
            <a:off x="6191" y="-15240"/>
            <a:ext cx="12185809" cy="6873240"/>
          </a:xfrm>
          <a:prstGeom prst="rect">
            <a:avLst/>
          </a:prstGeom>
        </p:spPr>
      </p:pic>
      <p:pic>
        <p:nvPicPr>
          <p:cNvPr id="1026" name="Picture 2">
            <a:hlinkClick r:id="rId5"/>
            <a:extLst>
              <a:ext uri="{FF2B5EF4-FFF2-40B4-BE49-F238E27FC236}">
                <a16:creationId xmlns:a16="http://schemas.microsoft.com/office/drawing/2014/main" id="{5113FC62-8A14-45FE-86B7-202137C16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2ED5B6-E4A1-40A4-AF85-AED2B7565245}"/>
              </a:ext>
            </a:extLst>
          </p:cNvPr>
          <p:cNvSpPr/>
          <p:nvPr/>
        </p:nvSpPr>
        <p:spPr>
          <a:xfrm>
            <a:off x="0" y="-15240"/>
            <a:ext cx="12192000" cy="687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332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6" y="239996"/>
            <a:ext cx="11815813" cy="1325563"/>
          </a:xfrm>
        </p:spPr>
        <p:txBody>
          <a:bodyPr>
            <a:normAutofit fontScale="90000"/>
          </a:bodyPr>
          <a:lstStyle/>
          <a:p>
            <a:r>
              <a:rPr lang="en-US" dirty="0"/>
              <a:t>Social stratification &amp; global citizenship</a:t>
            </a:r>
          </a:p>
        </p:txBody>
      </p:sp>
      <p:sp>
        <p:nvSpPr>
          <p:cNvPr id="3" name="Content Placeholder 2"/>
          <p:cNvSpPr>
            <a:spLocks noGrp="1"/>
          </p:cNvSpPr>
          <p:nvPr>
            <p:ph idx="1"/>
          </p:nvPr>
        </p:nvSpPr>
        <p:spPr>
          <a:xfrm>
            <a:off x="6281736" y="1565559"/>
            <a:ext cx="5433793" cy="4609842"/>
          </a:xfrm>
        </p:spPr>
        <p:txBody>
          <a:bodyPr>
            <a:noAutofit/>
          </a:bodyPr>
          <a:lstStyle/>
          <a:p>
            <a:pPr marL="0" indent="0">
              <a:buNone/>
            </a:pPr>
            <a:r>
              <a:rPr lang="en-US" sz="2400" dirty="0"/>
              <a:t>Social stratification doesn’t just happen. The following video looks at the garment industry in Bangladesh. </a:t>
            </a:r>
          </a:p>
          <a:p>
            <a:pPr marL="0" indent="0">
              <a:buNone/>
            </a:pPr>
            <a:r>
              <a:rPr lang="en-US" sz="2400" dirty="0"/>
              <a:t>It shows us that global inequality is linked to patterns of globalization. </a:t>
            </a:r>
          </a:p>
          <a:p>
            <a:pPr marL="0" indent="0">
              <a:buNone/>
            </a:pPr>
            <a:r>
              <a:rPr lang="en-US" sz="2400" dirty="0"/>
              <a:t>Corporations in search of cost savings and consumers in search of affordable products create pressure for cheap labour and unsafe working conditions.</a:t>
            </a:r>
          </a:p>
        </p:txBody>
      </p:sp>
      <p:grpSp>
        <p:nvGrpSpPr>
          <p:cNvPr id="5" name="Group 4">
            <a:extLst>
              <a:ext uri="{FF2B5EF4-FFF2-40B4-BE49-F238E27FC236}">
                <a16:creationId xmlns:a16="http://schemas.microsoft.com/office/drawing/2014/main" id="{C40BCF0E-730D-157F-5A4F-80E735F2BDFC}"/>
              </a:ext>
            </a:extLst>
          </p:cNvPr>
          <p:cNvGrpSpPr/>
          <p:nvPr/>
        </p:nvGrpSpPr>
        <p:grpSpPr>
          <a:xfrm>
            <a:off x="0" y="1557338"/>
            <a:ext cx="6136480" cy="5235780"/>
            <a:chOff x="0" y="1557338"/>
            <a:chExt cx="6136480" cy="5235780"/>
          </a:xfrm>
        </p:grpSpPr>
        <p:pic>
          <p:nvPicPr>
            <p:cNvPr id="11266" name="Picture 2" descr="man in black leather jacket holding green and black power tool">
              <a:extLst>
                <a:ext uri="{FF2B5EF4-FFF2-40B4-BE49-F238E27FC236}">
                  <a16:creationId xmlns:a16="http://schemas.microsoft.com/office/drawing/2014/main" id="{BCD26509-C8AB-2367-AE92-BDA4AD5C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 b="26540"/>
            <a:stretch/>
          </p:blipFill>
          <p:spPr bwMode="auto">
            <a:xfrm flipH="1">
              <a:off x="660180" y="1557338"/>
              <a:ext cx="5145087" cy="48664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1D27DF-9B31-07F0-60A5-C682C7DE03A1}"/>
                </a:ext>
              </a:extLst>
            </p:cNvPr>
            <p:cNvSpPr txBox="1"/>
            <p:nvPr/>
          </p:nvSpPr>
          <p:spPr>
            <a:xfrm>
              <a:off x="0" y="6423786"/>
              <a:ext cx="6136480" cy="369332"/>
            </a:xfrm>
            <a:prstGeom prst="rect">
              <a:avLst/>
            </a:prstGeom>
            <a:noFill/>
          </p:spPr>
          <p:txBody>
            <a:bodyPr wrap="square">
              <a:spAutoFit/>
            </a:bodyPr>
            <a:lstStyle/>
            <a:p>
              <a:pPr algn="ctr"/>
              <a:r>
                <a:rPr lang="en-US" b="1" dirty="0"/>
                <a:t>Photo by </a:t>
              </a:r>
              <a:r>
                <a:rPr lang="en-US" b="1" dirty="0" err="1">
                  <a:hlinkClick r:id="rId4">
                    <a:extLst>
                      <a:ext uri="{A12FA001-AC4F-418D-AE19-62706E023703}">
                        <ahyp:hlinkClr xmlns:ahyp="http://schemas.microsoft.com/office/drawing/2018/hyperlinkcolor" val="tx"/>
                      </a:ext>
                    </a:extLst>
                  </a:hlinkClick>
                </a:rPr>
                <a:t>ammar</a:t>
              </a:r>
              <a:r>
                <a:rPr lang="en-US" b="1" dirty="0">
                  <a:hlinkClick r:id="rId4">
                    <a:extLst>
                      <a:ext uri="{A12FA001-AC4F-418D-AE19-62706E023703}">
                        <ahyp:hlinkClr xmlns:ahyp="http://schemas.microsoft.com/office/drawing/2018/hyperlinkcolor" val="tx"/>
                      </a:ext>
                    </a:extLst>
                  </a:hlinkClick>
                </a:rPr>
                <a:t> </a:t>
              </a:r>
              <a:r>
                <a:rPr lang="en-US" b="1" dirty="0" err="1">
                  <a:hlinkClick r:id="rId4">
                    <a:extLst>
                      <a:ext uri="{A12FA001-AC4F-418D-AE19-62706E023703}">
                        <ahyp:hlinkClr xmlns:ahyp="http://schemas.microsoft.com/office/drawing/2018/hyperlinkcolor" val="tx"/>
                      </a:ext>
                    </a:extLst>
                  </a:hlinkClick>
                </a:rPr>
                <a:t>ahsan</a:t>
              </a:r>
              <a:r>
                <a:rPr lang="en-US" b="1" dirty="0"/>
                <a:t> on </a:t>
              </a:r>
              <a:r>
                <a:rPr lang="en-US" b="1" dirty="0">
                  <a:hlinkClick r:id="rId5">
                    <a:extLst>
                      <a:ext uri="{A12FA001-AC4F-418D-AE19-62706E023703}">
                        <ahyp:hlinkClr xmlns:ahyp="http://schemas.microsoft.com/office/drawing/2018/hyperlinkcolor" val="tx"/>
                      </a:ext>
                    </a:extLst>
                  </a:hlinkClick>
                </a:rPr>
                <a:t>Unsplash</a:t>
              </a:r>
              <a:r>
                <a:rPr lang="en-US" b="1" dirty="0"/>
                <a:t> </a:t>
              </a:r>
              <a:endParaRPr lang="en-CA" b="1" dirty="0"/>
            </a:p>
          </p:txBody>
        </p:sp>
      </p:grpSp>
    </p:spTree>
    <p:extLst>
      <p:ext uri="{BB962C8B-B14F-4D97-AF65-F5344CB8AC3E}">
        <p14:creationId xmlns:p14="http://schemas.microsoft.com/office/powerpoint/2010/main" val="380583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title="Made in Bangladesh Trailer #1 (2020) | Movieclips Indie">
            <a:hlinkClick r:id="" action="ppaction://media"/>
            <a:extLst>
              <a:ext uri="{FF2B5EF4-FFF2-40B4-BE49-F238E27FC236}">
                <a16:creationId xmlns:a16="http://schemas.microsoft.com/office/drawing/2014/main" id="{120C1A8D-80E1-4361-8730-38DABBEF2AA4}"/>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pic>
        <p:nvPicPr>
          <p:cNvPr id="2050" name="Picture 2">
            <a:hlinkClick r:id="rId5"/>
            <a:extLst>
              <a:ext uri="{FF2B5EF4-FFF2-40B4-BE49-F238E27FC236}">
                <a16:creationId xmlns:a16="http://schemas.microsoft.com/office/drawing/2014/main" id="{61F886B8-C319-4C46-BA04-77FEB9B332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2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BBF617B-0FD3-DCA0-477B-5FB5F0088FD4}"/>
              </a:ext>
            </a:extLst>
          </p:cNvPr>
          <p:cNvGrpSpPr/>
          <p:nvPr/>
        </p:nvGrpSpPr>
        <p:grpSpPr>
          <a:xfrm>
            <a:off x="6538419" y="902777"/>
            <a:ext cx="5480032" cy="5903584"/>
            <a:chOff x="6538419" y="902777"/>
            <a:chExt cx="5480032" cy="5903584"/>
          </a:xfrm>
        </p:grpSpPr>
        <p:pic>
          <p:nvPicPr>
            <p:cNvPr id="12290" name="Picture 2">
              <a:extLst>
                <a:ext uri="{FF2B5EF4-FFF2-40B4-BE49-F238E27FC236}">
                  <a16:creationId xmlns:a16="http://schemas.microsoft.com/office/drawing/2014/main" id="{439C91BA-5874-4BF2-BA9B-AF7181D2D7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64" b="759"/>
            <a:stretch/>
          </p:blipFill>
          <p:spPr bwMode="auto">
            <a:xfrm>
              <a:off x="6538419" y="902777"/>
              <a:ext cx="5480032" cy="549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78D02CFA-3404-2CE3-696E-352DDEFC5C7F}"/>
                </a:ext>
              </a:extLst>
            </p:cNvPr>
            <p:cNvSpPr txBox="1"/>
            <p:nvPr/>
          </p:nvSpPr>
          <p:spPr>
            <a:xfrm>
              <a:off x="6538419" y="6437029"/>
              <a:ext cx="5480032" cy="369332"/>
            </a:xfrm>
            <a:prstGeom prst="rect">
              <a:avLst/>
            </a:prstGeom>
            <a:noFill/>
          </p:spPr>
          <p:txBody>
            <a:bodyPr wrap="square">
              <a:spAutoFit/>
            </a:bodyPr>
            <a:lstStyle/>
            <a:p>
              <a:pPr algn="ctr"/>
              <a:r>
                <a:rPr lang="en-CA" b="1" dirty="0"/>
                <a:t>Image by GRID-</a:t>
              </a:r>
              <a:r>
                <a:rPr lang="en-CA" b="1" dirty="0" err="1"/>
                <a:t>Arendal</a:t>
              </a:r>
              <a:endParaRPr lang="en-CA" b="1" dirty="0"/>
            </a:p>
          </p:txBody>
        </p:sp>
      </p:grpSp>
      <p:sp>
        <p:nvSpPr>
          <p:cNvPr id="2" name="Title 1"/>
          <p:cNvSpPr>
            <a:spLocks noGrp="1"/>
          </p:cNvSpPr>
          <p:nvPr>
            <p:ph type="title"/>
          </p:nvPr>
        </p:nvSpPr>
        <p:spPr/>
        <p:txBody>
          <a:bodyPr/>
          <a:lstStyle/>
          <a:p>
            <a:r>
              <a:rPr lang="en-US" dirty="0"/>
              <a:t>The 3 forms of capital</a:t>
            </a:r>
          </a:p>
        </p:txBody>
      </p:sp>
      <p:sp>
        <p:nvSpPr>
          <p:cNvPr id="3" name="Content Placeholder 2"/>
          <p:cNvSpPr>
            <a:spLocks noGrp="1"/>
          </p:cNvSpPr>
          <p:nvPr>
            <p:ph idx="1"/>
          </p:nvPr>
        </p:nvSpPr>
        <p:spPr>
          <a:xfrm>
            <a:off x="371475" y="1825625"/>
            <a:ext cx="5724525" cy="4351338"/>
          </a:xfrm>
        </p:spPr>
        <p:txBody>
          <a:bodyPr>
            <a:normAutofit/>
          </a:bodyPr>
          <a:lstStyle/>
          <a:p>
            <a:r>
              <a:rPr lang="en-US" dirty="0"/>
              <a:t>Three forms of capital work to structure the kind of privilege that gives some groups and individuals more opportunities and advantages. </a:t>
            </a:r>
          </a:p>
          <a:p>
            <a:r>
              <a:rPr lang="en-US" dirty="0"/>
              <a:t>They are…</a:t>
            </a:r>
          </a:p>
          <a:p>
            <a:pPr lvl="1"/>
            <a:r>
              <a:rPr lang="en-US" dirty="0"/>
              <a:t>economic capital</a:t>
            </a:r>
          </a:p>
          <a:p>
            <a:pPr lvl="1"/>
            <a:r>
              <a:rPr lang="en-US" dirty="0"/>
              <a:t>cultural capital</a:t>
            </a:r>
          </a:p>
          <a:p>
            <a:pPr lvl="1"/>
            <a:r>
              <a:rPr lang="en-US" dirty="0"/>
              <a:t>social capital</a:t>
            </a:r>
          </a:p>
        </p:txBody>
      </p:sp>
    </p:spTree>
    <p:extLst>
      <p:ext uri="{BB962C8B-B14F-4D97-AF65-F5344CB8AC3E}">
        <p14:creationId xmlns:p14="http://schemas.microsoft.com/office/powerpoint/2010/main" val="80489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950" y="239996"/>
            <a:ext cx="5722938" cy="1325563"/>
          </a:xfrm>
        </p:spPr>
        <p:txBody>
          <a:bodyPr>
            <a:normAutofit/>
          </a:bodyPr>
          <a:lstStyle/>
          <a:p>
            <a:r>
              <a:rPr lang="en-US" dirty="0"/>
              <a:t>Economic capital</a:t>
            </a:r>
            <a:endParaRPr lang="en-CA" dirty="0"/>
          </a:p>
        </p:txBody>
      </p:sp>
      <p:sp>
        <p:nvSpPr>
          <p:cNvPr id="3" name="Content Placeholder 2"/>
          <p:cNvSpPr>
            <a:spLocks noGrp="1"/>
          </p:cNvSpPr>
          <p:nvPr>
            <p:ph idx="1"/>
          </p:nvPr>
        </p:nvSpPr>
        <p:spPr>
          <a:xfrm>
            <a:off x="6752492" y="1913205"/>
            <a:ext cx="5068033" cy="4252645"/>
          </a:xfrm>
        </p:spPr>
        <p:txBody>
          <a:bodyPr>
            <a:normAutofit/>
          </a:bodyPr>
          <a:lstStyle/>
          <a:p>
            <a:r>
              <a:rPr lang="en-US" b="1" i="1" dirty="0"/>
              <a:t>Economic capital </a:t>
            </a:r>
            <a:r>
              <a:rPr lang="en-US" dirty="0"/>
              <a:t>is command over economic resources. </a:t>
            </a:r>
          </a:p>
          <a:p>
            <a:r>
              <a:rPr lang="en-US" dirty="0"/>
              <a:t>The more money you have access to, the more you are able to take advantage of rights and opportunities as they are presented to you.</a:t>
            </a:r>
          </a:p>
        </p:txBody>
      </p:sp>
      <p:grpSp>
        <p:nvGrpSpPr>
          <p:cNvPr id="5" name="Group 4">
            <a:extLst>
              <a:ext uri="{FF2B5EF4-FFF2-40B4-BE49-F238E27FC236}">
                <a16:creationId xmlns:a16="http://schemas.microsoft.com/office/drawing/2014/main" id="{D838CC2E-CCC4-4EEB-315A-1A8EF8C02670}"/>
              </a:ext>
            </a:extLst>
          </p:cNvPr>
          <p:cNvGrpSpPr/>
          <p:nvPr/>
        </p:nvGrpSpPr>
        <p:grpSpPr>
          <a:xfrm>
            <a:off x="-76992" y="-71438"/>
            <a:ext cx="6093618" cy="6935789"/>
            <a:chOff x="-62704" y="-31749"/>
            <a:chExt cx="6093618" cy="6881812"/>
          </a:xfrm>
        </p:grpSpPr>
        <p:pic>
          <p:nvPicPr>
            <p:cNvPr id="12290" name="Picture 2" descr="The money writes with white chalk is on hand, draw concept. Free Photo">
              <a:hlinkClick r:id="rId3"/>
              <a:extLst>
                <a:ext uri="{FF2B5EF4-FFF2-40B4-BE49-F238E27FC236}">
                  <a16:creationId xmlns:a16="http://schemas.microsoft.com/office/drawing/2014/main" id="{217DEB71-692C-DB4C-C0D4-71DEBC2389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77" t="-461" r="14607" b="461"/>
            <a:stretch/>
          </p:blipFill>
          <p:spPr bwMode="auto">
            <a:xfrm flipH="1">
              <a:off x="11112" y="-31749"/>
              <a:ext cx="5962650" cy="6881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B039B472-D202-824F-629E-D90E2227690E}"/>
                </a:ext>
              </a:extLst>
            </p:cNvPr>
            <p:cNvSpPr txBox="1"/>
            <p:nvPr/>
          </p:nvSpPr>
          <p:spPr>
            <a:xfrm>
              <a:off x="-62704" y="6428875"/>
              <a:ext cx="6093618" cy="369332"/>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hlinkClick r:id="rId5">
                    <a:extLst>
                      <a:ext uri="{A12FA001-AC4F-418D-AE19-62706E023703}">
                        <ahyp:hlinkClr xmlns:ahyp="http://schemas.microsoft.com/office/drawing/2018/hyperlinkcolor" val="tx"/>
                      </a:ext>
                    </a:extLst>
                  </a:hlinkClick>
                </a:rPr>
                <a:t>Jcomp</a:t>
              </a:r>
              <a:r>
                <a:rPr lang="en-CA" b="1" dirty="0">
                  <a:solidFill>
                    <a:schemeClr val="bg1"/>
                  </a:solidFill>
                </a:rPr>
                <a:t> – </a:t>
              </a:r>
              <a:r>
                <a:rPr lang="en-CA" b="1" dirty="0">
                  <a:solidFill>
                    <a:schemeClr val="bg1"/>
                  </a:solidFill>
                  <a:hlinkClick r:id="rId6">
                    <a:extLst>
                      <a:ext uri="{A12FA001-AC4F-418D-AE19-62706E023703}">
                        <ahyp:hlinkClr xmlns:ahyp="http://schemas.microsoft.com/office/drawing/2018/hyperlinkcolor" val="tx"/>
                      </a:ext>
                    </a:extLst>
                  </a:hlinkClick>
                </a:rPr>
                <a:t>Freepik.com</a:t>
              </a:r>
              <a:endParaRPr lang="en-CA" b="1" dirty="0">
                <a:solidFill>
                  <a:schemeClr val="bg1"/>
                </a:solidFill>
              </a:endParaRPr>
            </a:p>
          </p:txBody>
        </p:sp>
      </p:grpSp>
    </p:spTree>
    <p:extLst>
      <p:ext uri="{BB962C8B-B14F-4D97-AF65-F5344CB8AC3E}">
        <p14:creationId xmlns:p14="http://schemas.microsoft.com/office/powerpoint/2010/main" val="1740850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capital</a:t>
            </a:r>
            <a:endParaRPr lang="en-CA" dirty="0"/>
          </a:p>
        </p:txBody>
      </p:sp>
      <p:sp>
        <p:nvSpPr>
          <p:cNvPr id="3" name="Content Placeholder 2"/>
          <p:cNvSpPr>
            <a:spLocks noGrp="1"/>
          </p:cNvSpPr>
          <p:nvPr>
            <p:ph idx="1"/>
          </p:nvPr>
        </p:nvSpPr>
        <p:spPr>
          <a:xfrm>
            <a:off x="371475" y="1557338"/>
            <a:ext cx="5724525" cy="5060666"/>
          </a:xfrm>
        </p:spPr>
        <p:txBody>
          <a:bodyPr>
            <a:normAutofit fontScale="85000" lnSpcReduction="10000"/>
          </a:bodyPr>
          <a:lstStyle/>
          <a:p>
            <a:r>
              <a:rPr lang="en-US" b="1" i="1" dirty="0"/>
              <a:t>Cultural capital</a:t>
            </a:r>
            <a:r>
              <a:rPr lang="en-US" b="1" dirty="0"/>
              <a:t> </a:t>
            </a:r>
            <a:r>
              <a:rPr lang="en-US" dirty="0"/>
              <a:t>is the type of knowledge, education, and skills that can give people a status that can lead to advantages.</a:t>
            </a:r>
          </a:p>
          <a:p>
            <a:r>
              <a:rPr lang="en-US" dirty="0"/>
              <a:t>But it is important to note that we are not talking about the kinds of knowledge, education, and skills that are relevant to a particular job. Instead, we are referring to having knowledge of or access to a particular </a:t>
            </a:r>
            <a:r>
              <a:rPr lang="en-US" i="1" dirty="0"/>
              <a:t>culture</a:t>
            </a:r>
            <a:r>
              <a:rPr lang="en-US" dirty="0"/>
              <a:t> that allows one to “fit in” with the types of people who can provide opportunities.</a:t>
            </a:r>
          </a:p>
          <a:p>
            <a:r>
              <a:rPr lang="en-US" dirty="0"/>
              <a:t>For example, claiming expertise in classical music or being an accomplished golfer is a form of cultural capital. It is a way of establishing your tastes as superior.</a:t>
            </a:r>
          </a:p>
        </p:txBody>
      </p:sp>
      <p:pic>
        <p:nvPicPr>
          <p:cNvPr id="14340" name="Picture 4" descr="Businessman with multi tasking skills. Free Vector">
            <a:hlinkClick r:id="rId3"/>
            <a:extLst>
              <a:ext uri="{FF2B5EF4-FFF2-40B4-BE49-F238E27FC236}">
                <a16:creationId xmlns:a16="http://schemas.microsoft.com/office/drawing/2014/main" id="{2EDA9622-A060-F6E6-1B68-760FC1E536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24" r="20801"/>
          <a:stretch/>
        </p:blipFill>
        <p:spPr bwMode="auto">
          <a:xfrm>
            <a:off x="6305550" y="1"/>
            <a:ext cx="588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3"/>
            <a:extLst>
              <a:ext uri="{FF2B5EF4-FFF2-40B4-BE49-F238E27FC236}">
                <a16:creationId xmlns:a16="http://schemas.microsoft.com/office/drawing/2014/main" id="{7C071732-BD90-F18A-666D-A5EA9173B2A0}"/>
              </a:ext>
            </a:extLst>
          </p:cNvPr>
          <p:cNvSpPr txBox="1"/>
          <p:nvPr/>
        </p:nvSpPr>
        <p:spPr>
          <a:xfrm>
            <a:off x="6858000" y="6433337"/>
            <a:ext cx="5167363" cy="369332"/>
          </a:xfrm>
          <a:prstGeom prst="rect">
            <a:avLst/>
          </a:prstGeom>
          <a:noFill/>
        </p:spPr>
        <p:txBody>
          <a:bodyPr wrap="square">
            <a:spAutoFit/>
          </a:bodyPr>
          <a:lstStyle/>
          <a:p>
            <a:pPr algn="ctr"/>
            <a:r>
              <a:rPr lang="en-CA" b="1" dirty="0"/>
              <a:t>Image By </a:t>
            </a:r>
            <a:r>
              <a:rPr lang="en-CA" b="1" dirty="0" err="1"/>
              <a:t>jcomp</a:t>
            </a:r>
            <a:r>
              <a:rPr lang="en-CA" b="1" dirty="0"/>
              <a:t> – freepik.com</a:t>
            </a:r>
          </a:p>
        </p:txBody>
      </p:sp>
    </p:spTree>
    <p:extLst>
      <p:ext uri="{BB962C8B-B14F-4D97-AF65-F5344CB8AC3E}">
        <p14:creationId xmlns:p14="http://schemas.microsoft.com/office/powerpoint/2010/main" val="82875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capital</a:t>
            </a:r>
            <a:endParaRPr lang="en-CA" dirty="0"/>
          </a:p>
        </p:txBody>
      </p:sp>
      <p:sp>
        <p:nvSpPr>
          <p:cNvPr id="3" name="Content Placeholder 2"/>
          <p:cNvSpPr>
            <a:spLocks noGrp="1"/>
          </p:cNvSpPr>
          <p:nvPr>
            <p:ph idx="1"/>
          </p:nvPr>
        </p:nvSpPr>
        <p:spPr>
          <a:xfrm>
            <a:off x="6096000" y="1312937"/>
            <a:ext cx="5724525" cy="5581650"/>
          </a:xfrm>
        </p:spPr>
        <p:txBody>
          <a:bodyPr>
            <a:normAutofit/>
          </a:bodyPr>
          <a:lstStyle/>
          <a:p>
            <a:r>
              <a:rPr lang="en-US" b="1" i="1" dirty="0"/>
              <a:t>Social capital</a:t>
            </a:r>
            <a:r>
              <a:rPr lang="en-US" b="1" dirty="0"/>
              <a:t> </a:t>
            </a:r>
            <a:r>
              <a:rPr lang="en-US" dirty="0"/>
              <a:t>refers to group memberships, networks, and relationships that give certain advantages in work and society.</a:t>
            </a:r>
          </a:p>
          <a:p>
            <a:r>
              <a:rPr lang="en-US" dirty="0"/>
              <a:t>Social capital is all about who you know and what they can do for you.</a:t>
            </a:r>
          </a:p>
          <a:p>
            <a:r>
              <a:rPr lang="en-US" dirty="0"/>
              <a:t>For example, how often do people get jobs based on having the right connections or knowing people already inside?</a:t>
            </a:r>
          </a:p>
        </p:txBody>
      </p:sp>
      <p:grpSp>
        <p:nvGrpSpPr>
          <p:cNvPr id="9" name="Group 8">
            <a:extLst>
              <a:ext uri="{FF2B5EF4-FFF2-40B4-BE49-F238E27FC236}">
                <a16:creationId xmlns:a16="http://schemas.microsoft.com/office/drawing/2014/main" id="{DC9A8BB3-EF9E-F698-E952-865F9C6243D9}"/>
              </a:ext>
            </a:extLst>
          </p:cNvPr>
          <p:cNvGrpSpPr/>
          <p:nvPr/>
        </p:nvGrpSpPr>
        <p:grpSpPr>
          <a:xfrm>
            <a:off x="0" y="1357826"/>
            <a:ext cx="6096000" cy="5492237"/>
            <a:chOff x="0" y="1357826"/>
            <a:chExt cx="6096000" cy="5492237"/>
          </a:xfrm>
        </p:grpSpPr>
        <p:pic>
          <p:nvPicPr>
            <p:cNvPr id="4" name="Picture 2" descr="Connected world concept illustration Free Vector">
              <a:hlinkClick r:id="rId3"/>
              <a:extLst>
                <a:ext uri="{FF2B5EF4-FFF2-40B4-BE49-F238E27FC236}">
                  <a16:creationId xmlns:a16="http://schemas.microsoft.com/office/drawing/2014/main" id="{D7A6959B-0BEE-7F8E-42FF-EDFFAE5736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90"/>
            <a:stretch/>
          </p:blipFill>
          <p:spPr bwMode="auto">
            <a:xfrm>
              <a:off x="0" y="1357826"/>
              <a:ext cx="5962650" cy="54922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a:extLst>
                <a:ext uri="{FF2B5EF4-FFF2-40B4-BE49-F238E27FC236}">
                  <a16:creationId xmlns:a16="http://schemas.microsoft.com/office/drawing/2014/main" id="{9596F951-225D-5B96-E45F-53098C6CD2B7}"/>
                </a:ext>
              </a:extLst>
            </p:cNvPr>
            <p:cNvSpPr txBox="1"/>
            <p:nvPr/>
          </p:nvSpPr>
          <p:spPr>
            <a:xfrm>
              <a:off x="0" y="6433337"/>
              <a:ext cx="6096000" cy="369332"/>
            </a:xfrm>
            <a:prstGeom prst="rect">
              <a:avLst/>
            </a:prstGeom>
            <a:noFill/>
          </p:spPr>
          <p:txBody>
            <a:bodyPr wrap="square">
              <a:spAutoFit/>
            </a:bodyPr>
            <a:lstStyle/>
            <a:p>
              <a:pPr algn="ctr"/>
              <a:r>
                <a:rPr lang="en-US" b="1" dirty="0"/>
                <a:t>Connecting people by storyset - freepik.com</a:t>
              </a:r>
              <a:endParaRPr lang="en-CA" b="1" dirty="0"/>
            </a:p>
          </p:txBody>
        </p:sp>
      </p:grpSp>
    </p:spTree>
    <p:extLst>
      <p:ext uri="{BB962C8B-B14F-4D97-AF65-F5344CB8AC3E}">
        <p14:creationId xmlns:p14="http://schemas.microsoft.com/office/powerpoint/2010/main" val="3388068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at lay photography of eight coffee latte in mugs on round table">
            <a:extLst>
              <a:ext uri="{FF2B5EF4-FFF2-40B4-BE49-F238E27FC236}">
                <a16:creationId xmlns:a16="http://schemas.microsoft.com/office/drawing/2014/main" id="{C94CE9CB-FD8C-4049-BF13-E24AEDE19B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 r="9433"/>
          <a:stretch/>
        </p:blipFill>
        <p:spPr bwMode="auto">
          <a:xfrm rot="5400000">
            <a:off x="2749971" y="-2780968"/>
            <a:ext cx="6858001" cy="124199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F74BFBF-7A27-4202-85AA-60ED5B075BA8}"/>
              </a:ext>
            </a:extLst>
          </p:cNvPr>
          <p:cNvSpPr txBox="1">
            <a:spLocks/>
          </p:cNvSpPr>
          <p:nvPr/>
        </p:nvSpPr>
        <p:spPr>
          <a:xfrm>
            <a:off x="-30997" y="2671240"/>
            <a:ext cx="12419937" cy="1499616"/>
          </a:xfrm>
          <a:prstGeom prst="rect">
            <a:avLst/>
          </a:prstGeom>
          <a:solidFill>
            <a:schemeClr val="tx1">
              <a:alpha val="55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6629400" cy="369332"/>
          </a:xfrm>
          <a:prstGeom prst="rect">
            <a:avLst/>
          </a:prstGeom>
          <a:noFill/>
        </p:spPr>
        <p:txBody>
          <a:bodyPr wrap="squar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Nathan Dumlao</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3696983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341594"/>
            <a:ext cx="10515600" cy="1028417"/>
          </a:xfrm>
        </p:spPr>
        <p:txBody>
          <a:bodyPr>
            <a:noAutofit/>
          </a:bodyPr>
          <a:lstStyle/>
          <a:p>
            <a:r>
              <a:rPr lang="en-US" dirty="0"/>
              <a:t>Capital AS PRIVILEDGE</a:t>
            </a:r>
            <a:endParaRPr lang="en-CA" dirty="0"/>
          </a:p>
        </p:txBody>
      </p:sp>
      <p:sp>
        <p:nvSpPr>
          <p:cNvPr id="3" name="Content Placeholder 2"/>
          <p:cNvSpPr>
            <a:spLocks noGrp="1"/>
          </p:cNvSpPr>
          <p:nvPr>
            <p:ph idx="1"/>
          </p:nvPr>
        </p:nvSpPr>
        <p:spPr>
          <a:xfrm>
            <a:off x="371475" y="1589616"/>
            <a:ext cx="5724525" cy="5581650"/>
          </a:xfrm>
        </p:spPr>
        <p:txBody>
          <a:bodyPr>
            <a:normAutofit/>
          </a:bodyPr>
          <a:lstStyle/>
          <a:p>
            <a:r>
              <a:rPr lang="en-US" sz="2600" dirty="0"/>
              <a:t>The following video demonstrates how these 3 forms of capital work together to privilege some members of a society.</a:t>
            </a:r>
          </a:p>
          <a:p>
            <a:r>
              <a:rPr lang="en-US" sz="2600" dirty="0"/>
              <a:t>How elite schools Convert Birthright into Credentials for Privileged students</a:t>
            </a:r>
          </a:p>
          <a:p>
            <a:endParaRPr lang="en-US" sz="2600" dirty="0"/>
          </a:p>
          <a:p>
            <a:pPr marL="628650" lvl="1" indent="-171450"/>
            <a:r>
              <a:rPr lang="en-US" sz="2600" b="1" dirty="0">
                <a:solidFill>
                  <a:srgbClr val="FF0000"/>
                </a:solidFill>
              </a:rPr>
              <a:t>What distinguishes these 3 forms?</a:t>
            </a:r>
          </a:p>
          <a:p>
            <a:pPr marL="628650" lvl="1" indent="-171450"/>
            <a:endParaRPr lang="en-US" sz="2600" b="1" dirty="0">
              <a:solidFill>
                <a:srgbClr val="FF0000"/>
              </a:solidFill>
            </a:endParaRPr>
          </a:p>
          <a:p>
            <a:pPr marL="628650" lvl="1" indent="-171450"/>
            <a:r>
              <a:rPr lang="en-US" sz="2600" b="1" dirty="0">
                <a:solidFill>
                  <a:srgbClr val="FF0000"/>
                </a:solidFill>
              </a:rPr>
              <a:t>How do they work together to provide unearned advantages and opportunities for certain groups?</a:t>
            </a:r>
          </a:p>
          <a:p>
            <a:endParaRPr lang="en-US" dirty="0"/>
          </a:p>
        </p:txBody>
      </p:sp>
      <p:grpSp>
        <p:nvGrpSpPr>
          <p:cNvPr id="5" name="Group 4">
            <a:extLst>
              <a:ext uri="{FF2B5EF4-FFF2-40B4-BE49-F238E27FC236}">
                <a16:creationId xmlns:a16="http://schemas.microsoft.com/office/drawing/2014/main" id="{791ED4CD-6BC8-77F9-D6F1-01B33A172632}"/>
              </a:ext>
            </a:extLst>
          </p:cNvPr>
          <p:cNvGrpSpPr/>
          <p:nvPr/>
        </p:nvGrpSpPr>
        <p:grpSpPr>
          <a:xfrm>
            <a:off x="5935662" y="1370011"/>
            <a:ext cx="6098720" cy="5402540"/>
            <a:chOff x="11112" y="1447523"/>
            <a:chExt cx="6098720" cy="5402540"/>
          </a:xfrm>
        </p:grpSpPr>
        <p:sp>
          <p:nvSpPr>
            <p:cNvPr id="6" name="TextBox 5">
              <a:hlinkClick r:id="rId3"/>
              <a:extLst>
                <a:ext uri="{FF2B5EF4-FFF2-40B4-BE49-F238E27FC236}">
                  <a16:creationId xmlns:a16="http://schemas.microsoft.com/office/drawing/2014/main" id="{62A718A8-EAE6-31FD-3F32-A3EA42C95C02}"/>
                </a:ext>
              </a:extLst>
            </p:cNvPr>
            <p:cNvSpPr txBox="1"/>
            <p:nvPr/>
          </p:nvSpPr>
          <p:spPr>
            <a:xfrm>
              <a:off x="11112" y="6542286"/>
              <a:ext cx="6098720" cy="307777"/>
            </a:xfrm>
            <a:prstGeom prst="rect">
              <a:avLst/>
            </a:prstGeom>
            <a:noFill/>
          </p:spPr>
          <p:txBody>
            <a:bodyPr wrap="square">
              <a:spAutoFit/>
            </a:bodyPr>
            <a:lstStyle/>
            <a:p>
              <a:pPr algn="ctr"/>
              <a:r>
                <a:rPr lang="en-CA" sz="1400" b="1" dirty="0"/>
                <a:t>Image by </a:t>
              </a:r>
              <a:r>
                <a:rPr lang="en-CA" sz="1400" b="1" dirty="0" err="1"/>
                <a:t>roserodionova</a:t>
              </a:r>
              <a:r>
                <a:rPr lang="en-CA" sz="1400" b="1" dirty="0"/>
                <a:t> - freepik.com</a:t>
              </a:r>
            </a:p>
          </p:txBody>
        </p:sp>
        <p:pic>
          <p:nvPicPr>
            <p:cNvPr id="7" name="Picture 6" descr="A picture containing shape&#10;&#10;Description automatically generated">
              <a:extLst>
                <a:ext uri="{FF2B5EF4-FFF2-40B4-BE49-F238E27FC236}">
                  <a16:creationId xmlns:a16="http://schemas.microsoft.com/office/drawing/2014/main" id="{B02C1008-7E90-82A1-5CD0-06A85F7F6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71" y="1447523"/>
              <a:ext cx="5811061" cy="3962953"/>
            </a:xfrm>
            <a:prstGeom prst="rect">
              <a:avLst/>
            </a:prstGeom>
          </p:spPr>
        </p:pic>
      </p:grpSp>
    </p:spTree>
    <p:extLst>
      <p:ext uri="{BB962C8B-B14F-4D97-AF65-F5344CB8AC3E}">
        <p14:creationId xmlns:p14="http://schemas.microsoft.com/office/powerpoint/2010/main" val="437032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3974" y="239996"/>
            <a:ext cx="5976551" cy="1325563"/>
          </a:xfrm>
        </p:spPr>
        <p:txBody>
          <a:bodyPr>
            <a:normAutofit/>
          </a:bodyPr>
          <a:lstStyle/>
          <a:p>
            <a:r>
              <a:rPr lang="en-CA" dirty="0"/>
              <a:t>LEARNING OUTCOMES</a:t>
            </a:r>
          </a:p>
        </p:txBody>
      </p:sp>
      <p:sp>
        <p:nvSpPr>
          <p:cNvPr id="3" name="Content Placeholder 2"/>
          <p:cNvSpPr>
            <a:spLocks noGrp="1"/>
          </p:cNvSpPr>
          <p:nvPr>
            <p:ph idx="1"/>
          </p:nvPr>
        </p:nvSpPr>
        <p:spPr>
          <a:xfrm>
            <a:off x="5969876" y="1565559"/>
            <a:ext cx="5510924" cy="4380202"/>
          </a:xfrm>
        </p:spPr>
        <p:txBody>
          <a:bodyPr>
            <a:noAutofit/>
          </a:bodyPr>
          <a:lstStyle/>
          <a:p>
            <a:pPr marL="0" indent="0" algn="l">
              <a:buNone/>
            </a:pPr>
            <a:r>
              <a:rPr lang="en-US" sz="2200" b="1" i="0" u="none" strike="noStrike" baseline="0" dirty="0"/>
              <a:t>Students will learn and should be able to:</a:t>
            </a:r>
          </a:p>
          <a:p>
            <a:r>
              <a:rPr lang="en-US" sz="2200" b="0" i="0" dirty="0">
                <a:solidFill>
                  <a:srgbClr val="252327"/>
                </a:solidFill>
                <a:effectLst/>
              </a:rPr>
              <a:t>Identify/recognize what gives one power and privilege</a:t>
            </a:r>
          </a:p>
          <a:p>
            <a:r>
              <a:rPr lang="en-US" sz="2200" b="0" i="0" dirty="0">
                <a:solidFill>
                  <a:srgbClr val="252327"/>
                </a:solidFill>
                <a:effectLst/>
              </a:rPr>
              <a:t>Recognize that power and privilege are contextual</a:t>
            </a:r>
          </a:p>
          <a:p>
            <a:r>
              <a:rPr lang="en-US" sz="2200" b="0" i="0" dirty="0">
                <a:solidFill>
                  <a:srgbClr val="252327"/>
                </a:solidFill>
                <a:effectLst/>
              </a:rPr>
              <a:t>Identify the three forms of capital</a:t>
            </a:r>
          </a:p>
          <a:p>
            <a:r>
              <a:rPr lang="en-US" sz="2200" b="0" i="0" dirty="0">
                <a:solidFill>
                  <a:srgbClr val="252327"/>
                </a:solidFill>
                <a:effectLst/>
              </a:rPr>
              <a:t>Understand the concept of social stratification</a:t>
            </a:r>
          </a:p>
          <a:p>
            <a:r>
              <a:rPr lang="en-US" sz="2200" b="0" i="0" dirty="0">
                <a:solidFill>
                  <a:srgbClr val="252327"/>
                </a:solidFill>
                <a:effectLst/>
              </a:rPr>
              <a:t>Analyze the intersection of power and privilege and social stratification</a:t>
            </a:r>
          </a:p>
        </p:txBody>
      </p:sp>
      <p:grpSp>
        <p:nvGrpSpPr>
          <p:cNvPr id="6" name="Group 5">
            <a:extLst>
              <a:ext uri="{FF2B5EF4-FFF2-40B4-BE49-F238E27FC236}">
                <a16:creationId xmlns:a16="http://schemas.microsoft.com/office/drawing/2014/main" id="{E72958E1-D95B-2538-8843-7A6A1C1F1107}"/>
              </a:ext>
            </a:extLst>
          </p:cNvPr>
          <p:cNvGrpSpPr/>
          <p:nvPr/>
        </p:nvGrpSpPr>
        <p:grpSpPr>
          <a:xfrm>
            <a:off x="245350" y="0"/>
            <a:ext cx="5724526" cy="6108536"/>
            <a:chOff x="371475" y="564706"/>
            <a:chExt cx="5724526" cy="6108536"/>
          </a:xfrm>
        </p:grpSpPr>
        <p:pic>
          <p:nvPicPr>
            <p:cNvPr id="7" name="Picture 6" descr="Icon&#10;&#10;Description automatically generated">
              <a:extLst>
                <a:ext uri="{FF2B5EF4-FFF2-40B4-BE49-F238E27FC236}">
                  <a16:creationId xmlns:a16="http://schemas.microsoft.com/office/drawing/2014/main" id="{C2FC3B63-5FAA-BC7F-0E4E-A1E36ED847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8" name="TextBox 7">
              <a:hlinkClick r:id="rId4"/>
              <a:extLst>
                <a:ext uri="{FF2B5EF4-FFF2-40B4-BE49-F238E27FC236}">
                  <a16:creationId xmlns:a16="http://schemas.microsoft.com/office/drawing/2014/main" id="{C2ECAA9C-F7D5-3830-1C41-19710D4E205B}"/>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9" name="Title 1">
              <a:extLst>
                <a:ext uri="{FF2B5EF4-FFF2-40B4-BE49-F238E27FC236}">
                  <a16:creationId xmlns:a16="http://schemas.microsoft.com/office/drawing/2014/main" id="{AD19E279-6E12-F018-E24E-2D3407375276}"/>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0" name="Title 1">
              <a:extLst>
                <a:ext uri="{FF2B5EF4-FFF2-40B4-BE49-F238E27FC236}">
                  <a16:creationId xmlns:a16="http://schemas.microsoft.com/office/drawing/2014/main" id="{62937E47-41D1-617A-B78B-740B67C98B27}"/>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71611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Training the Elite: Shamus Khan">
            <a:hlinkClick r:id="" action="ppaction://media"/>
            <a:extLst>
              <a:ext uri="{FF2B5EF4-FFF2-40B4-BE49-F238E27FC236}">
                <a16:creationId xmlns:a16="http://schemas.microsoft.com/office/drawing/2014/main" id="{C530ECB6-4412-4F2A-845C-67ED7FA08850}"/>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6146" name="Picture 2">
            <a:hlinkClick r:id="rId5"/>
            <a:extLst>
              <a:ext uri="{FF2B5EF4-FFF2-40B4-BE49-F238E27FC236}">
                <a16:creationId xmlns:a16="http://schemas.microsoft.com/office/drawing/2014/main" id="{DCC2424C-F683-497F-BBCD-5F3E869B9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US" dirty="0"/>
              <a:t>Seven social class model</a:t>
            </a:r>
            <a:endParaRPr lang="en-CA" dirty="0"/>
          </a:p>
        </p:txBody>
      </p:sp>
      <p:pic>
        <p:nvPicPr>
          <p:cNvPr id="6" name="Picture 5">
            <a:extLst>
              <a:ext uri="{FF2B5EF4-FFF2-40B4-BE49-F238E27FC236}">
                <a16:creationId xmlns:a16="http://schemas.microsoft.com/office/drawing/2014/main" id="{208A0270-D608-4246-8D61-D3C864C08FEA}"/>
              </a:ext>
            </a:extLst>
          </p:cNvPr>
          <p:cNvPicPr>
            <a:picLocks noChangeAspect="1"/>
          </p:cNvPicPr>
          <p:nvPr/>
        </p:nvPicPr>
        <p:blipFill rotWithShape="1">
          <a:blip r:embed="rId2"/>
          <a:srcRect l="5086" t="20717" r="8504" b="3501"/>
          <a:stretch/>
        </p:blipFill>
        <p:spPr>
          <a:xfrm>
            <a:off x="1125416" y="1420836"/>
            <a:ext cx="9766372" cy="5353247"/>
          </a:xfrm>
          <a:prstGeom prst="rect">
            <a:avLst/>
          </a:prstGeom>
        </p:spPr>
      </p:pic>
    </p:spTree>
    <p:extLst>
      <p:ext uri="{BB962C8B-B14F-4D97-AF65-F5344CB8AC3E}">
        <p14:creationId xmlns:p14="http://schemas.microsoft.com/office/powerpoint/2010/main" val="26341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rmAutofit/>
          </a:bodyPr>
          <a:lstStyle/>
          <a:p>
            <a:r>
              <a:rPr lang="en-US" dirty="0"/>
              <a:t>The growth of extreme inequality</a:t>
            </a:r>
          </a:p>
        </p:txBody>
      </p:sp>
      <p:sp>
        <p:nvSpPr>
          <p:cNvPr id="3" name="Content Placeholder 2"/>
          <p:cNvSpPr>
            <a:spLocks noGrp="1"/>
          </p:cNvSpPr>
          <p:nvPr>
            <p:ph idx="1"/>
          </p:nvPr>
        </p:nvSpPr>
        <p:spPr>
          <a:xfrm>
            <a:off x="6095999" y="1825625"/>
            <a:ext cx="5724525" cy="4351338"/>
          </a:xfrm>
        </p:spPr>
        <p:txBody>
          <a:bodyPr>
            <a:normAutofit fontScale="92500" lnSpcReduction="20000"/>
          </a:bodyPr>
          <a:lstStyle/>
          <a:p>
            <a:r>
              <a:rPr lang="en-US" dirty="0"/>
              <a:t>Both within most nations and globally, wealth inequality has been growing at an alarming level.</a:t>
            </a:r>
          </a:p>
          <a:p>
            <a:r>
              <a:rPr lang="en-US" dirty="0"/>
              <a:t>There are concerns that the middle class is disappearing. There are concerns that more of us our struggling to maintain employment. There are concerns that more of us feel a sense of insecurity.</a:t>
            </a:r>
          </a:p>
          <a:p>
            <a:r>
              <a:rPr lang="en-US" dirty="0"/>
              <a:t>At the same time, a small number of people (CEOs, executives, corporate managers) are seeing their wealth grow at an unprecedented rate.</a:t>
            </a:r>
          </a:p>
          <a:p>
            <a:endParaRPr lang="en-US" dirty="0"/>
          </a:p>
        </p:txBody>
      </p:sp>
      <p:grpSp>
        <p:nvGrpSpPr>
          <p:cNvPr id="5" name="Group 4">
            <a:extLst>
              <a:ext uri="{FF2B5EF4-FFF2-40B4-BE49-F238E27FC236}">
                <a16:creationId xmlns:a16="http://schemas.microsoft.com/office/drawing/2014/main" id="{F594F31B-D6F9-E07D-F736-F17110FBA42A}"/>
              </a:ext>
            </a:extLst>
          </p:cNvPr>
          <p:cNvGrpSpPr/>
          <p:nvPr/>
        </p:nvGrpSpPr>
        <p:grpSpPr>
          <a:xfrm>
            <a:off x="-69056" y="2084265"/>
            <a:ext cx="6165056" cy="4462030"/>
            <a:chOff x="-69056" y="2084265"/>
            <a:chExt cx="6165056" cy="4462030"/>
          </a:xfrm>
        </p:grpSpPr>
        <p:pic>
          <p:nvPicPr>
            <p:cNvPr id="7170" name="Picture 2" descr="Wealth Inequality in Canada - YouTube">
              <a:extLst>
                <a:ext uri="{FF2B5EF4-FFF2-40B4-BE49-F238E27FC236}">
                  <a16:creationId xmlns:a16="http://schemas.microsoft.com/office/drawing/2014/main" id="{A7E0F44E-E6CB-4D26-802D-41EC6D846C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9" r="1332" b="24690"/>
            <a:stretch/>
          </p:blipFill>
          <p:spPr bwMode="auto">
            <a:xfrm>
              <a:off x="371475" y="2084265"/>
              <a:ext cx="5722134" cy="24877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8CC3D8F1-C4D7-89CF-3316-79ED180F34D0}"/>
                </a:ext>
              </a:extLst>
            </p:cNvPr>
            <p:cNvSpPr txBox="1"/>
            <p:nvPr/>
          </p:nvSpPr>
          <p:spPr>
            <a:xfrm>
              <a:off x="-69056" y="6176963"/>
              <a:ext cx="6165056" cy="369332"/>
            </a:xfrm>
            <a:prstGeom prst="rect">
              <a:avLst/>
            </a:prstGeom>
            <a:noFill/>
          </p:spPr>
          <p:txBody>
            <a:bodyPr wrap="square">
              <a:spAutoFit/>
            </a:bodyPr>
            <a:lstStyle/>
            <a:p>
              <a:pPr algn="ctr"/>
              <a:r>
                <a:rPr lang="en-CA" b="1" dirty="0"/>
                <a:t>Image from Video By Broadbent Institute.ca</a:t>
              </a:r>
            </a:p>
          </p:txBody>
        </p:sp>
      </p:grpSp>
    </p:spTree>
    <p:extLst>
      <p:ext uri="{BB962C8B-B14F-4D97-AF65-F5344CB8AC3E}">
        <p14:creationId xmlns:p14="http://schemas.microsoft.com/office/powerpoint/2010/main" val="2774601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2188A3-5FB8-0675-9815-08C7B203F8F7}"/>
              </a:ext>
            </a:extLst>
          </p:cNvPr>
          <p:cNvGrpSpPr/>
          <p:nvPr/>
        </p:nvGrpSpPr>
        <p:grpSpPr>
          <a:xfrm>
            <a:off x="0" y="-57149"/>
            <a:ext cx="12192000" cy="6921500"/>
            <a:chOff x="0" y="-57149"/>
            <a:chExt cx="12192000" cy="6921500"/>
          </a:xfrm>
        </p:grpSpPr>
        <p:grpSp>
          <p:nvGrpSpPr>
            <p:cNvPr id="2" name="Group 1">
              <a:extLst>
                <a:ext uri="{FF2B5EF4-FFF2-40B4-BE49-F238E27FC236}">
                  <a16:creationId xmlns:a16="http://schemas.microsoft.com/office/drawing/2014/main" id="{4220326F-B784-B3DC-48F7-60D7C392FF9F}"/>
                </a:ext>
              </a:extLst>
            </p:cNvPr>
            <p:cNvGrpSpPr/>
            <p:nvPr/>
          </p:nvGrpSpPr>
          <p:grpSpPr>
            <a:xfrm>
              <a:off x="0" y="-57149"/>
              <a:ext cx="12192000" cy="6921500"/>
              <a:chOff x="0" y="-57149"/>
              <a:chExt cx="12192000" cy="6921500"/>
            </a:xfrm>
          </p:grpSpPr>
          <p:pic>
            <p:nvPicPr>
              <p:cNvPr id="7" name="Picture 2" descr="Outrageous Fortune infographic">
                <a:extLst>
                  <a:ext uri="{FF2B5EF4-FFF2-40B4-BE49-F238E27FC236}">
                    <a16:creationId xmlns:a16="http://schemas.microsoft.com/office/drawing/2014/main" id="{21048361-D37C-4468-BB27-05A2711A4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8542"/>
              <a:stretch/>
            </p:blipFill>
            <p:spPr bwMode="auto">
              <a:xfrm>
                <a:off x="0" y="1000936"/>
                <a:ext cx="12192000" cy="58634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utrageous Fortune infographic">
                <a:extLst>
                  <a:ext uri="{FF2B5EF4-FFF2-40B4-BE49-F238E27FC236}">
                    <a16:creationId xmlns:a16="http://schemas.microsoft.com/office/drawing/2014/main" id="{E061BAD1-F4A4-4467-BBA0-F5FA36AC37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7929"/>
              <a:stretch/>
            </p:blipFill>
            <p:spPr bwMode="auto">
              <a:xfrm>
                <a:off x="0" y="-57149"/>
                <a:ext cx="12192000" cy="1325563"/>
              </a:xfrm>
              <a:prstGeom prst="rect">
                <a:avLst/>
              </a:prstGeom>
              <a:noFill/>
              <a:extLst>
                <a:ext uri="{909E8E84-426E-40DD-AFC4-6F175D3DCCD1}">
                  <a14:hiddenFill xmlns:a14="http://schemas.microsoft.com/office/drawing/2010/main">
                    <a:solidFill>
                      <a:srgbClr val="FFFFFF"/>
                    </a:solidFill>
                  </a14:hiddenFill>
                </a:ext>
              </a:extLst>
            </p:spPr>
          </p:pic>
        </p:grpSp>
        <p:pic>
          <p:nvPicPr>
            <p:cNvPr id="11266" name="Picture 2" descr="Outrageous Fortune infographic">
              <a:hlinkClick r:id="rId4"/>
              <a:extLst>
                <a:ext uri="{FF2B5EF4-FFF2-40B4-BE49-F238E27FC236}">
                  <a16:creationId xmlns:a16="http://schemas.microsoft.com/office/drawing/2014/main" id="{E88D7175-8542-4C02-8BD7-AAB1B71C9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769" y="994585"/>
              <a:ext cx="10046461" cy="58634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1">
            <a:extLst>
              <a:ext uri="{FF2B5EF4-FFF2-40B4-BE49-F238E27FC236}">
                <a16:creationId xmlns:a16="http://schemas.microsoft.com/office/drawing/2014/main" id="{09164FED-4C0B-4CEB-8A81-FB57BE1467D9}"/>
              </a:ext>
            </a:extLst>
          </p:cNvPr>
          <p:cNvSpPr txBox="1">
            <a:spLocks/>
          </p:cNvSpPr>
          <p:nvPr/>
        </p:nvSpPr>
        <p:spPr>
          <a:xfrm>
            <a:off x="368274" y="0"/>
            <a:ext cx="11444338"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US" dirty="0">
                <a:solidFill>
                  <a:schemeClr val="bg1"/>
                </a:solidFill>
              </a:rPr>
              <a:t>CANADA’s WEALTH GAP</a:t>
            </a:r>
          </a:p>
        </p:txBody>
      </p:sp>
      <p:sp>
        <p:nvSpPr>
          <p:cNvPr id="9" name="TextBox 8">
            <a:hlinkClick r:id="rId4"/>
            <a:extLst>
              <a:ext uri="{FF2B5EF4-FFF2-40B4-BE49-F238E27FC236}">
                <a16:creationId xmlns:a16="http://schemas.microsoft.com/office/drawing/2014/main" id="{4C4A2AF7-42F1-9412-EF2A-88BB7BCF246C}"/>
              </a:ext>
            </a:extLst>
          </p:cNvPr>
          <p:cNvSpPr txBox="1"/>
          <p:nvPr/>
        </p:nvSpPr>
        <p:spPr>
          <a:xfrm>
            <a:off x="368274" y="6480731"/>
            <a:ext cx="6307930" cy="369332"/>
          </a:xfrm>
          <a:prstGeom prst="rect">
            <a:avLst/>
          </a:prstGeom>
          <a:noFill/>
        </p:spPr>
        <p:txBody>
          <a:bodyPr wrap="square">
            <a:spAutoFit/>
          </a:bodyPr>
          <a:lstStyle/>
          <a:p>
            <a:pPr algn="ctr"/>
            <a:r>
              <a:rPr lang="en-US" b="1" dirty="0">
                <a:solidFill>
                  <a:schemeClr val="bg1"/>
                </a:solidFill>
              </a:rPr>
              <a:t>Infographic by CCPA</a:t>
            </a:r>
          </a:p>
        </p:txBody>
      </p:sp>
    </p:spTree>
    <p:extLst>
      <p:ext uri="{BB962C8B-B14F-4D97-AF65-F5344CB8AC3E}">
        <p14:creationId xmlns:p14="http://schemas.microsoft.com/office/powerpoint/2010/main" val="290307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ealth Inequality in Canada">
            <a:hlinkClick r:id="" action="ppaction://media"/>
            <a:extLst>
              <a:ext uri="{FF2B5EF4-FFF2-40B4-BE49-F238E27FC236}">
                <a16:creationId xmlns:a16="http://schemas.microsoft.com/office/drawing/2014/main" id="{678B1828-D3C2-4C89-9E4C-D82DD63C9B42}"/>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2050" name="Picture 2">
            <a:hlinkClick r:id="rId5"/>
            <a:extLst>
              <a:ext uri="{FF2B5EF4-FFF2-40B4-BE49-F238E27FC236}">
                <a16:creationId xmlns:a16="http://schemas.microsoft.com/office/drawing/2014/main" id="{32ABA8A4-6A8F-4388-BA1A-024203AF42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51" y="15240"/>
            <a:ext cx="124476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2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ealth Inequality in America">
            <a:hlinkClick r:id="" action="ppaction://media"/>
            <a:extLst>
              <a:ext uri="{FF2B5EF4-FFF2-40B4-BE49-F238E27FC236}">
                <a16:creationId xmlns:a16="http://schemas.microsoft.com/office/drawing/2014/main" id="{D046B689-B31A-4F6B-99D4-02CF7E907D0C}"/>
              </a:ext>
            </a:extLst>
          </p:cNvPr>
          <p:cNvPicPr>
            <a:picLocks noRot="1" noChangeAspect="1"/>
          </p:cNvPicPr>
          <p:nvPr>
            <a:videoFile r:link="rId1"/>
          </p:nvPr>
        </p:nvPicPr>
        <p:blipFill>
          <a:blip r:embed="rId4"/>
          <a:stretch>
            <a:fillRect/>
          </a:stretch>
        </p:blipFill>
        <p:spPr>
          <a:xfrm>
            <a:off x="-31229" y="-56061"/>
            <a:ext cx="12223229" cy="6906124"/>
          </a:xfrm>
          <a:prstGeom prst="rect">
            <a:avLst/>
          </a:prstGeom>
        </p:spPr>
      </p:pic>
      <p:pic>
        <p:nvPicPr>
          <p:cNvPr id="3074" name="Picture 2">
            <a:hlinkClick r:id="rId5"/>
            <a:extLst>
              <a:ext uri="{FF2B5EF4-FFF2-40B4-BE49-F238E27FC236}">
                <a16:creationId xmlns:a16="http://schemas.microsoft.com/office/drawing/2014/main" id="{7328C38D-9B5D-47E4-8F0B-D77EE0A9DE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8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Global Wealth Inequality  -  What you never knew you never knew (See description for 2017 updates)">
            <a:hlinkClick r:id="" action="ppaction://media"/>
            <a:extLst>
              <a:ext uri="{FF2B5EF4-FFF2-40B4-BE49-F238E27FC236}">
                <a16:creationId xmlns:a16="http://schemas.microsoft.com/office/drawing/2014/main" id="{76127D72-F3B0-46FD-974E-7B398A382928}"/>
              </a:ext>
            </a:extLst>
          </p:cNvPr>
          <p:cNvPicPr>
            <a:picLocks noRot="1" noChangeAspect="1"/>
          </p:cNvPicPr>
          <p:nvPr>
            <a:videoFile r:link="rId1"/>
          </p:nvPr>
        </p:nvPicPr>
        <p:blipFill>
          <a:blip r:embed="rId4"/>
          <a:stretch>
            <a:fillRect/>
          </a:stretch>
        </p:blipFill>
        <p:spPr>
          <a:xfrm>
            <a:off x="0" y="-15240"/>
            <a:ext cx="12180888" cy="6873240"/>
          </a:xfrm>
          <a:prstGeom prst="rect">
            <a:avLst/>
          </a:prstGeom>
        </p:spPr>
      </p:pic>
      <p:pic>
        <p:nvPicPr>
          <p:cNvPr id="4098" name="Picture 2">
            <a:hlinkClick r:id="rId5"/>
            <a:extLst>
              <a:ext uri="{FF2B5EF4-FFF2-40B4-BE49-F238E27FC236}">
                <a16:creationId xmlns:a16="http://schemas.microsoft.com/office/drawing/2014/main" id="{28E9F781-980A-4175-8D53-E3E23B925C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2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f The World Were 100 People | GOOD Data">
            <a:hlinkClick r:id="" action="ppaction://media"/>
            <a:extLst>
              <a:ext uri="{FF2B5EF4-FFF2-40B4-BE49-F238E27FC236}">
                <a16:creationId xmlns:a16="http://schemas.microsoft.com/office/drawing/2014/main" id="{920421F2-9482-4633-B4D2-A2985BDE5F51}"/>
              </a:ext>
            </a:extLst>
          </p:cNvPr>
          <p:cNvPicPr>
            <a:picLocks noRot="1" noChangeAspect="1"/>
          </p:cNvPicPr>
          <p:nvPr>
            <a:videoFile r:link="rId1"/>
          </p:nvPr>
        </p:nvPicPr>
        <p:blipFill>
          <a:blip r:embed="rId4"/>
          <a:stretch>
            <a:fillRect/>
          </a:stretch>
        </p:blipFill>
        <p:spPr>
          <a:xfrm>
            <a:off x="26973" y="-8962"/>
            <a:ext cx="12153915" cy="6866962"/>
          </a:xfrm>
          <a:prstGeom prst="rect">
            <a:avLst/>
          </a:prstGeom>
        </p:spPr>
      </p:pic>
      <p:pic>
        <p:nvPicPr>
          <p:cNvPr id="1026" name="Picture 2">
            <a:hlinkClick r:id="rId5"/>
            <a:extLst>
              <a:ext uri="{FF2B5EF4-FFF2-40B4-BE49-F238E27FC236}">
                <a16:creationId xmlns:a16="http://schemas.microsoft.com/office/drawing/2014/main" id="{59888218-C0F5-4EC4-8BFC-0A8455A487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3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6" y="239996"/>
            <a:ext cx="11815813" cy="1325563"/>
          </a:xfrm>
        </p:spPr>
        <p:txBody>
          <a:bodyPr>
            <a:normAutofit/>
          </a:bodyPr>
          <a:lstStyle/>
          <a:p>
            <a:r>
              <a:rPr lang="en-CA" dirty="0"/>
              <a:t>WEALTH GAP CANADA</a:t>
            </a:r>
          </a:p>
        </p:txBody>
      </p:sp>
      <p:pic>
        <p:nvPicPr>
          <p:cNvPr id="7" name="Picture 6">
            <a:extLst>
              <a:ext uri="{FF2B5EF4-FFF2-40B4-BE49-F238E27FC236}">
                <a16:creationId xmlns:a16="http://schemas.microsoft.com/office/drawing/2014/main" id="{C6E13ADD-D2B1-4024-BB8F-CE9871616925}"/>
              </a:ext>
            </a:extLst>
          </p:cNvPr>
          <p:cNvPicPr>
            <a:picLocks noChangeAspect="1"/>
          </p:cNvPicPr>
          <p:nvPr/>
        </p:nvPicPr>
        <p:blipFill rotWithShape="1">
          <a:blip r:embed="rId3"/>
          <a:srcRect l="15003" t="37673" r="41190" b="38625"/>
          <a:stretch/>
        </p:blipFill>
        <p:spPr>
          <a:xfrm>
            <a:off x="442001" y="1557338"/>
            <a:ext cx="11425527" cy="3525086"/>
          </a:xfrm>
          <a:prstGeom prst="rect">
            <a:avLst/>
          </a:prstGeom>
        </p:spPr>
      </p:pic>
      <p:pic>
        <p:nvPicPr>
          <p:cNvPr id="9" name="Picture 8">
            <a:extLst>
              <a:ext uri="{FF2B5EF4-FFF2-40B4-BE49-F238E27FC236}">
                <a16:creationId xmlns:a16="http://schemas.microsoft.com/office/drawing/2014/main" id="{54ADAC4F-3B0D-4ECC-AE1C-182F39D6E7B1}"/>
              </a:ext>
            </a:extLst>
          </p:cNvPr>
          <p:cNvPicPr>
            <a:picLocks noChangeAspect="1"/>
          </p:cNvPicPr>
          <p:nvPr/>
        </p:nvPicPr>
        <p:blipFill rotWithShape="1">
          <a:blip r:embed="rId4"/>
          <a:srcRect l="16348" t="36973" r="38692" b="30581"/>
          <a:stretch/>
        </p:blipFill>
        <p:spPr>
          <a:xfrm>
            <a:off x="441999" y="1557338"/>
            <a:ext cx="11425529" cy="4892024"/>
          </a:xfrm>
          <a:prstGeom prst="rect">
            <a:avLst/>
          </a:prstGeom>
        </p:spPr>
      </p:pic>
    </p:spTree>
    <p:extLst>
      <p:ext uri="{BB962C8B-B14F-4D97-AF65-F5344CB8AC3E}">
        <p14:creationId xmlns:p14="http://schemas.microsoft.com/office/powerpoint/2010/main" val="243039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INEQUALITY</a:t>
            </a:r>
            <a:endParaRPr lang="en-US" dirty="0"/>
          </a:p>
        </p:txBody>
      </p:sp>
      <p:sp>
        <p:nvSpPr>
          <p:cNvPr id="3" name="Content Placeholder 2"/>
          <p:cNvSpPr>
            <a:spLocks noGrp="1"/>
          </p:cNvSpPr>
          <p:nvPr>
            <p:ph idx="1"/>
          </p:nvPr>
        </p:nvSpPr>
        <p:spPr>
          <a:xfrm>
            <a:off x="383903" y="1739180"/>
            <a:ext cx="5740791" cy="4792379"/>
          </a:xfrm>
        </p:spPr>
        <p:txBody>
          <a:bodyPr>
            <a:normAutofit/>
          </a:bodyPr>
          <a:lstStyle/>
          <a:p>
            <a:r>
              <a:rPr lang="en-US" dirty="0"/>
              <a:t>Global stratification refers to the hierarchical arrangement of individuals and groups in societies around the world.</a:t>
            </a:r>
          </a:p>
          <a:p>
            <a:endParaRPr lang="en-US" dirty="0"/>
          </a:p>
          <a:p>
            <a:r>
              <a:rPr lang="en-US" dirty="0"/>
              <a:t>Global inequality refers to the unequal distribution of resources among individuals and groups</a:t>
            </a:r>
            <a:br>
              <a:rPr lang="en-US" dirty="0"/>
            </a:br>
            <a:r>
              <a:rPr lang="en-US" dirty="0"/>
              <a:t>based on their position in the </a:t>
            </a:r>
            <a:br>
              <a:rPr lang="en-US" dirty="0"/>
            </a:br>
            <a:r>
              <a:rPr lang="en-US" dirty="0"/>
              <a:t>social hierarchy</a:t>
            </a:r>
            <a:endParaRPr lang="en-US" b="1" dirty="0"/>
          </a:p>
        </p:txBody>
      </p:sp>
      <p:grpSp>
        <p:nvGrpSpPr>
          <p:cNvPr id="9" name="Group 8">
            <a:extLst>
              <a:ext uri="{FF2B5EF4-FFF2-40B4-BE49-F238E27FC236}">
                <a16:creationId xmlns:a16="http://schemas.microsoft.com/office/drawing/2014/main" id="{E70B92C2-0A95-9251-D126-AE881B912F28}"/>
              </a:ext>
            </a:extLst>
          </p:cNvPr>
          <p:cNvGrpSpPr/>
          <p:nvPr/>
        </p:nvGrpSpPr>
        <p:grpSpPr>
          <a:xfrm>
            <a:off x="6008688" y="1739181"/>
            <a:ext cx="6183312" cy="4833883"/>
            <a:chOff x="6008688" y="1739181"/>
            <a:chExt cx="6183312" cy="4833883"/>
          </a:xfrm>
        </p:grpSpPr>
        <p:pic>
          <p:nvPicPr>
            <p:cNvPr id="7" name="Picture 6" descr="A group of hands holding a globe&#10;&#10;Description automatically generated with medium confidence">
              <a:hlinkClick r:id="rId3"/>
              <a:extLst>
                <a:ext uri="{FF2B5EF4-FFF2-40B4-BE49-F238E27FC236}">
                  <a16:creationId xmlns:a16="http://schemas.microsoft.com/office/drawing/2014/main" id="{7B7DB77C-104E-A1AB-FD5B-0B5A16D2B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39181"/>
              <a:ext cx="6096000" cy="4064508"/>
            </a:xfrm>
            <a:prstGeom prst="rect">
              <a:avLst/>
            </a:prstGeom>
          </p:spPr>
        </p:pic>
        <p:sp>
          <p:nvSpPr>
            <p:cNvPr id="10" name="TextBox 9">
              <a:hlinkClick r:id="rId3"/>
              <a:extLst>
                <a:ext uri="{FF2B5EF4-FFF2-40B4-BE49-F238E27FC236}">
                  <a16:creationId xmlns:a16="http://schemas.microsoft.com/office/drawing/2014/main" id="{ECC9F7AE-D94F-9896-E359-2D206EB531D5}"/>
                </a:ext>
              </a:extLst>
            </p:cNvPr>
            <p:cNvSpPr txBox="1"/>
            <p:nvPr/>
          </p:nvSpPr>
          <p:spPr>
            <a:xfrm>
              <a:off x="6008688" y="6203732"/>
              <a:ext cx="6172200" cy="369332"/>
            </a:xfrm>
            <a:prstGeom prst="rect">
              <a:avLst/>
            </a:prstGeom>
            <a:noFill/>
          </p:spPr>
          <p:txBody>
            <a:bodyPr wrap="square">
              <a:spAutoFit/>
            </a:bodyPr>
            <a:lstStyle/>
            <a:p>
              <a:pPr algn="ctr"/>
              <a:r>
                <a:rPr lang="en-CA" b="1" dirty="0"/>
                <a:t>Image by Rawpixel.com</a:t>
              </a:r>
            </a:p>
          </p:txBody>
        </p:sp>
      </p:grpSp>
    </p:spTree>
    <p:extLst>
      <p:ext uri="{BB962C8B-B14F-4D97-AF65-F5344CB8AC3E}">
        <p14:creationId xmlns:p14="http://schemas.microsoft.com/office/powerpoint/2010/main" val="80173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C8405D-EA77-E55D-AE2B-2A435056CE05}"/>
              </a:ext>
            </a:extLst>
          </p:cNvPr>
          <p:cNvGrpSpPr/>
          <p:nvPr/>
        </p:nvGrpSpPr>
        <p:grpSpPr>
          <a:xfrm>
            <a:off x="-11112" y="0"/>
            <a:ext cx="12203112" cy="6870015"/>
            <a:chOff x="-11112" y="0"/>
            <a:chExt cx="12203112" cy="6870015"/>
          </a:xfrm>
        </p:grpSpPr>
        <p:pic>
          <p:nvPicPr>
            <p:cNvPr id="1026" name="Picture 2" descr="Infographic: The Gender Wage Gap in 2018">
              <a:extLst>
                <a:ext uri="{FF2B5EF4-FFF2-40B4-BE49-F238E27FC236}">
                  <a16:creationId xmlns:a16="http://schemas.microsoft.com/office/drawing/2014/main" id="{D2A2530B-38EE-22E0-35A5-843F4AE03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258"/>
            <a:stretch/>
          </p:blipFill>
          <p:spPr bwMode="auto">
            <a:xfrm>
              <a:off x="-11112" y="924430"/>
              <a:ext cx="12192000" cy="59455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0769460-F262-BB04-E432-77011A0FB936}"/>
                </a:ext>
              </a:extLst>
            </p:cNvPr>
            <p:cNvSpPr/>
            <p:nvPr/>
          </p:nvSpPr>
          <p:spPr>
            <a:xfrm>
              <a:off x="30996" y="0"/>
              <a:ext cx="12161004" cy="3143250"/>
            </a:xfrm>
            <a:prstGeom prst="rect">
              <a:avLst/>
            </a:prstGeom>
            <a:gradFill>
              <a:gsLst>
                <a:gs pos="28000">
                  <a:schemeClr val="bg1"/>
                </a:gs>
                <a:gs pos="62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F531B075-64CB-C524-428C-E35B8AAF72E3}"/>
                </a:ext>
              </a:extLst>
            </p:cNvPr>
            <p:cNvSpPr txBox="1"/>
            <p:nvPr/>
          </p:nvSpPr>
          <p:spPr>
            <a:xfrm>
              <a:off x="376187" y="6370625"/>
              <a:ext cx="3300463" cy="369332"/>
            </a:xfrm>
            <a:prstGeom prst="rect">
              <a:avLst/>
            </a:prstGeom>
            <a:noFill/>
          </p:spPr>
          <p:txBody>
            <a:bodyPr wrap="square">
              <a:spAutoFit/>
            </a:bodyPr>
            <a:lstStyle/>
            <a:p>
              <a:pPr algn="l" rtl="0"/>
              <a:r>
                <a:rPr lang="en-CA" b="1" i="0" dirty="0">
                  <a:solidFill>
                    <a:srgbClr val="444444"/>
                  </a:solidFill>
                  <a:effectLst/>
                  <a:latin typeface="Calibri" panose="020F0502020204030204" pitchFamily="34" charset="0"/>
                </a:rPr>
                <a:t>Infographic By Statistics Canada</a:t>
              </a:r>
            </a:p>
          </p:txBody>
        </p:sp>
      </p:grpSp>
      <p:sp>
        <p:nvSpPr>
          <p:cNvPr id="5" name="Title 1">
            <a:extLst>
              <a:ext uri="{FF2B5EF4-FFF2-40B4-BE49-F238E27FC236}">
                <a16:creationId xmlns:a16="http://schemas.microsoft.com/office/drawing/2014/main" id="{2A621F34-724B-4C3F-B757-F5FC59422EDB}"/>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US" dirty="0"/>
              <a:t>WAGE GAP</a:t>
            </a:r>
          </a:p>
        </p:txBody>
      </p:sp>
    </p:spTree>
    <p:extLst>
      <p:ext uri="{BB962C8B-B14F-4D97-AF65-F5344CB8AC3E}">
        <p14:creationId xmlns:p14="http://schemas.microsoft.com/office/powerpoint/2010/main" val="65468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Stratification</a:t>
            </a:r>
          </a:p>
        </p:txBody>
      </p:sp>
      <p:sp>
        <p:nvSpPr>
          <p:cNvPr id="3" name="Content Placeholder 2"/>
          <p:cNvSpPr>
            <a:spLocks noGrp="1"/>
          </p:cNvSpPr>
          <p:nvPr>
            <p:ph idx="1"/>
          </p:nvPr>
        </p:nvSpPr>
        <p:spPr>
          <a:xfrm>
            <a:off x="6075022" y="1565559"/>
            <a:ext cx="5740791" cy="4792379"/>
          </a:xfrm>
        </p:spPr>
        <p:txBody>
          <a:bodyPr>
            <a:normAutofit fontScale="77500" lnSpcReduction="20000"/>
          </a:bodyPr>
          <a:lstStyle/>
          <a:p>
            <a:r>
              <a:rPr lang="en-US" dirty="0"/>
              <a:t>For a long time, Americans have used three categories to stratify nations: first-, second-, and third-world.</a:t>
            </a:r>
          </a:p>
          <a:p>
            <a:r>
              <a:rPr lang="en-US" dirty="0"/>
              <a:t> However, these 'world' categories were socially constructed during the Cold War. </a:t>
            </a:r>
          </a:p>
          <a:p>
            <a:r>
              <a:rPr lang="en-US" dirty="0"/>
              <a:t>The First World included the U.S. and other capitalist nations. </a:t>
            </a:r>
          </a:p>
          <a:p>
            <a:r>
              <a:rPr lang="en-US" dirty="0"/>
              <a:t>Communist nations made up the Second World, and the </a:t>
            </a:r>
          </a:p>
          <a:p>
            <a:r>
              <a:rPr lang="en-US" dirty="0"/>
              <a:t>Third World was everyone else. </a:t>
            </a:r>
          </a:p>
          <a:p>
            <a:r>
              <a:rPr lang="en-US" dirty="0"/>
              <a:t>These categories were originally based on political ideology. Over time, they started to also be used as economic definitions.</a:t>
            </a:r>
          </a:p>
          <a:p>
            <a:r>
              <a:rPr lang="en-US" dirty="0"/>
              <a:t>This model does not accurately reflect the uneven distribution of resources and power among nations.</a:t>
            </a:r>
            <a:endParaRPr lang="en-US" b="1" dirty="0"/>
          </a:p>
        </p:txBody>
      </p:sp>
      <p:pic>
        <p:nvPicPr>
          <p:cNvPr id="6" name="Picture 5">
            <a:hlinkClick r:id="rId3"/>
            <a:extLst>
              <a:ext uri="{FF2B5EF4-FFF2-40B4-BE49-F238E27FC236}">
                <a16:creationId xmlns:a16="http://schemas.microsoft.com/office/drawing/2014/main" id="{2A8B2141-B373-48CF-8C36-2EE8A05C2BAE}"/>
              </a:ext>
            </a:extLst>
          </p:cNvPr>
          <p:cNvPicPr>
            <a:picLocks noChangeAspect="1"/>
          </p:cNvPicPr>
          <p:nvPr/>
        </p:nvPicPr>
        <p:blipFill rotWithShape="1">
          <a:blip r:embed="rId4"/>
          <a:srcRect l="10665" t="7292" r="5729" b="12407"/>
          <a:stretch/>
        </p:blipFill>
        <p:spPr>
          <a:xfrm>
            <a:off x="664343" y="1788290"/>
            <a:ext cx="5291339" cy="2858705"/>
          </a:xfrm>
          <a:prstGeom prst="rect">
            <a:avLst/>
          </a:prstGeom>
        </p:spPr>
      </p:pic>
      <p:sp>
        <p:nvSpPr>
          <p:cNvPr id="7" name="Content Placeholder 2">
            <a:extLst>
              <a:ext uri="{FF2B5EF4-FFF2-40B4-BE49-F238E27FC236}">
                <a16:creationId xmlns:a16="http://schemas.microsoft.com/office/drawing/2014/main" id="{F8142BE3-456B-4D9E-B9F6-0BA54917E0A1}"/>
              </a:ext>
            </a:extLst>
          </p:cNvPr>
          <p:cNvSpPr txBox="1">
            <a:spLocks/>
          </p:cNvSpPr>
          <p:nvPr/>
        </p:nvSpPr>
        <p:spPr>
          <a:xfrm>
            <a:off x="664343" y="4840287"/>
            <a:ext cx="529133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rgbClr val="05BA00"/>
                </a:solidFill>
              </a:rPr>
              <a:t>1</a:t>
            </a:r>
            <a:r>
              <a:rPr lang="en-US" sz="2200" b="1" baseline="30000" dirty="0">
                <a:solidFill>
                  <a:srgbClr val="05BA00"/>
                </a:solidFill>
              </a:rPr>
              <a:t>st</a:t>
            </a:r>
            <a:r>
              <a:rPr lang="en-US" sz="2200" b="1" dirty="0">
                <a:solidFill>
                  <a:srgbClr val="05BA00"/>
                </a:solidFill>
              </a:rPr>
              <a:t> World</a:t>
            </a:r>
          </a:p>
          <a:p>
            <a:r>
              <a:rPr lang="en-US" sz="2200" b="1" dirty="0">
                <a:solidFill>
                  <a:srgbClr val="FFC000"/>
                </a:solidFill>
              </a:rPr>
              <a:t>2</a:t>
            </a:r>
            <a:r>
              <a:rPr lang="en-US" sz="2200" b="1" baseline="30000" dirty="0">
                <a:solidFill>
                  <a:srgbClr val="FFC000"/>
                </a:solidFill>
              </a:rPr>
              <a:t>nd</a:t>
            </a:r>
            <a:r>
              <a:rPr lang="en-US" sz="2200" b="1" dirty="0">
                <a:solidFill>
                  <a:srgbClr val="FFC000"/>
                </a:solidFill>
              </a:rPr>
              <a:t> World</a:t>
            </a:r>
          </a:p>
          <a:p>
            <a:r>
              <a:rPr lang="en-US" sz="2200" b="1" dirty="0">
                <a:solidFill>
                  <a:srgbClr val="FF0000"/>
                </a:solidFill>
              </a:rPr>
              <a:t>3</a:t>
            </a:r>
            <a:r>
              <a:rPr lang="en-US" sz="2200" b="1" baseline="30000" dirty="0">
                <a:solidFill>
                  <a:srgbClr val="FF0000"/>
                </a:solidFill>
              </a:rPr>
              <a:t>rd</a:t>
            </a:r>
            <a:r>
              <a:rPr lang="en-US" sz="2200" b="1" dirty="0">
                <a:solidFill>
                  <a:srgbClr val="FF0000"/>
                </a:solidFill>
              </a:rPr>
              <a:t> World</a:t>
            </a:r>
          </a:p>
        </p:txBody>
      </p:sp>
      <p:sp>
        <p:nvSpPr>
          <p:cNvPr id="8" name="TextBox 7">
            <a:hlinkClick r:id="rId3"/>
            <a:extLst>
              <a:ext uri="{FF2B5EF4-FFF2-40B4-BE49-F238E27FC236}">
                <a16:creationId xmlns:a16="http://schemas.microsoft.com/office/drawing/2014/main" id="{65A5AAB5-8A3B-8419-3AB7-BB62FE058ACB}"/>
              </a:ext>
            </a:extLst>
          </p:cNvPr>
          <p:cNvSpPr txBox="1"/>
          <p:nvPr/>
        </p:nvSpPr>
        <p:spPr>
          <a:xfrm>
            <a:off x="198487" y="6381953"/>
            <a:ext cx="11795025" cy="338554"/>
          </a:xfrm>
          <a:prstGeom prst="rect">
            <a:avLst/>
          </a:prstGeom>
          <a:noFill/>
        </p:spPr>
        <p:txBody>
          <a:bodyPr wrap="square">
            <a:spAutoFit/>
          </a:bodyPr>
          <a:lstStyle/>
          <a:p>
            <a:pPr algn="ctr"/>
            <a:r>
              <a:rPr lang="en-US" sz="1600" b="1" dirty="0">
                <a:effectLst/>
              </a:rPr>
              <a:t>Infographic </a:t>
            </a:r>
            <a:r>
              <a:rPr lang="en-US" sz="1600" b="1" dirty="0"/>
              <a:t>By Er</a:t>
            </a:r>
            <a:r>
              <a:rPr lang="en-CA" sz="1600" b="1" dirty="0">
                <a:effectLst/>
              </a:rPr>
              <a:t>in Long-Crowell</a:t>
            </a:r>
            <a:r>
              <a:rPr lang="en-US" sz="1600" b="1" dirty="0">
                <a:effectLst/>
              </a:rPr>
              <a:t>Global Stratification Definition: Differences in Income Levels and Poverty. (2013, April 16). study.com</a:t>
            </a:r>
            <a:endParaRPr lang="en-CA" sz="1600" b="1" dirty="0"/>
          </a:p>
        </p:txBody>
      </p:sp>
    </p:spTree>
    <p:extLst>
      <p:ext uri="{BB962C8B-B14F-4D97-AF65-F5344CB8AC3E}">
        <p14:creationId xmlns:p14="http://schemas.microsoft.com/office/powerpoint/2010/main" val="1635264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ite question mark background in minimal style Free Vector">
            <a:extLst>
              <a:ext uri="{FF2B5EF4-FFF2-40B4-BE49-F238E27FC236}">
                <a16:creationId xmlns:a16="http://schemas.microsoft.com/office/drawing/2014/main" id="{A328A0E3-5FDE-4607-AAFE-2F92128D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84" b="39668"/>
          <a:stretch/>
        </p:blipFill>
        <p:spPr bwMode="auto">
          <a:xfrm>
            <a:off x="11113" y="0"/>
            <a:ext cx="12199937" cy="68500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239996"/>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QUESTIONS</a:t>
            </a:r>
          </a:p>
        </p:txBody>
      </p:sp>
      <p:pic>
        <p:nvPicPr>
          <p:cNvPr id="4" name="Picture 3">
            <a:extLst>
              <a:ext uri="{FF2B5EF4-FFF2-40B4-BE49-F238E27FC236}">
                <a16:creationId xmlns:a16="http://schemas.microsoft.com/office/drawing/2014/main" id="{548F353C-4F4C-423F-97CE-A3BB80EDE1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609" y="1107935"/>
            <a:ext cx="4158943" cy="5589587"/>
          </a:xfrm>
          <a:prstGeom prst="rect">
            <a:avLst/>
          </a:prstGeom>
        </p:spPr>
      </p:pic>
      <p:sp>
        <p:nvSpPr>
          <p:cNvPr id="7" name="TextBox 6">
            <a:extLst>
              <a:ext uri="{FF2B5EF4-FFF2-40B4-BE49-F238E27FC236}">
                <a16:creationId xmlns:a16="http://schemas.microsoft.com/office/drawing/2014/main" id="{2E2AFB21-8564-4F87-963A-93E5523270C3}"/>
              </a:ext>
            </a:extLst>
          </p:cNvPr>
          <p:cNvSpPr txBox="1"/>
          <p:nvPr/>
        </p:nvSpPr>
        <p:spPr>
          <a:xfrm>
            <a:off x="6953250" y="6328190"/>
            <a:ext cx="4867275" cy="369332"/>
          </a:xfrm>
          <a:prstGeom prst="rect">
            <a:avLst/>
          </a:prstGeom>
          <a:noFill/>
        </p:spPr>
        <p:txBody>
          <a:bodyPr wrap="square">
            <a:spAutoFit/>
          </a:bodyPr>
          <a:lstStyle/>
          <a:p>
            <a:r>
              <a:rPr lang="en-US" b="1" dirty="0">
                <a:hlinkClick r:id="rId5">
                  <a:extLst>
                    <a:ext uri="{A12FA001-AC4F-418D-AE19-62706E023703}">
                      <ahyp:hlinkClr xmlns:ahyp="http://schemas.microsoft.com/office/drawing/2018/hyperlinkcolor" val="tx"/>
                    </a:ext>
                  </a:extLst>
                </a:hlinkClick>
              </a:rPr>
              <a:t>Question Marks </a:t>
            </a:r>
            <a:r>
              <a:rPr lang="en-US" b="1" dirty="0"/>
              <a:t>created by Starline - </a:t>
            </a:r>
            <a:r>
              <a:rPr lang="en-US" b="1" dirty="0">
                <a:hlinkClick r:id="rId6">
                  <a:extLst>
                    <a:ext uri="{A12FA001-AC4F-418D-AE19-62706E023703}">
                      <ahyp:hlinkClr xmlns:ahyp="http://schemas.microsoft.com/office/drawing/2018/hyperlinkcolor" val="tx"/>
                    </a:ext>
                  </a:extLst>
                </a:hlinkClick>
              </a:rPr>
              <a:t>freepik.com</a:t>
            </a:r>
            <a:endParaRPr lang="en-US" b="1" dirty="0"/>
          </a:p>
        </p:txBody>
      </p:sp>
    </p:spTree>
    <p:extLst>
      <p:ext uri="{BB962C8B-B14F-4D97-AF65-F5344CB8AC3E}">
        <p14:creationId xmlns:p14="http://schemas.microsoft.com/office/powerpoint/2010/main" val="21611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Inequality</a:t>
            </a:r>
          </a:p>
        </p:txBody>
      </p:sp>
      <p:sp>
        <p:nvSpPr>
          <p:cNvPr id="3" name="Content Placeholder 2"/>
          <p:cNvSpPr>
            <a:spLocks noGrp="1"/>
          </p:cNvSpPr>
          <p:nvPr>
            <p:ph idx="1"/>
          </p:nvPr>
        </p:nvSpPr>
        <p:spPr>
          <a:xfrm>
            <a:off x="376187" y="1825625"/>
            <a:ext cx="3929113" cy="4351338"/>
          </a:xfrm>
        </p:spPr>
        <p:txBody>
          <a:bodyPr/>
          <a:lstStyle/>
          <a:p>
            <a:r>
              <a:rPr lang="en-CA" dirty="0"/>
              <a:t>What words, images, ideas, examples come to mind when you hear the word “inequality”?</a:t>
            </a:r>
          </a:p>
        </p:txBody>
      </p:sp>
      <p:pic>
        <p:nvPicPr>
          <p:cNvPr id="6" name="Picture 5" descr="Graphical user interface&#10;&#10;Description automatically generated">
            <a:hlinkClick r:id="rId3"/>
            <a:extLst>
              <a:ext uri="{FF2B5EF4-FFF2-40B4-BE49-F238E27FC236}">
                <a16:creationId xmlns:a16="http://schemas.microsoft.com/office/drawing/2014/main" id="{A2959DD9-6A6F-06D2-31EB-B8196CAA81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688" y="-7937"/>
            <a:ext cx="6858000" cy="6858000"/>
          </a:xfrm>
          <a:prstGeom prst="rect">
            <a:avLst/>
          </a:prstGeom>
        </p:spPr>
      </p:pic>
      <p:sp>
        <p:nvSpPr>
          <p:cNvPr id="8" name="TextBox 7">
            <a:hlinkClick r:id="rId3"/>
            <a:extLst>
              <a:ext uri="{FF2B5EF4-FFF2-40B4-BE49-F238E27FC236}">
                <a16:creationId xmlns:a16="http://schemas.microsoft.com/office/drawing/2014/main" id="{53BD2487-19FD-DB46-CA54-3C8CCD265F54}"/>
              </a:ext>
            </a:extLst>
          </p:cNvPr>
          <p:cNvSpPr txBox="1"/>
          <p:nvPr/>
        </p:nvSpPr>
        <p:spPr>
          <a:xfrm>
            <a:off x="5437188" y="6426096"/>
            <a:ext cx="6858000" cy="400110"/>
          </a:xfrm>
          <a:prstGeom prst="rect">
            <a:avLst/>
          </a:prstGeom>
          <a:noFill/>
        </p:spPr>
        <p:txBody>
          <a:bodyPr wrap="square">
            <a:spAutoFit/>
          </a:bodyPr>
          <a:lstStyle/>
          <a:p>
            <a:pPr algn="ctr"/>
            <a:r>
              <a:rPr lang="en-US" sz="2000" b="1" dirty="0"/>
              <a:t>Photo by Vecteezy</a:t>
            </a:r>
            <a:endParaRPr lang="en-CA" sz="2000" b="1" dirty="0"/>
          </a:p>
        </p:txBody>
      </p:sp>
    </p:spTree>
    <p:extLst>
      <p:ext uri="{BB962C8B-B14F-4D97-AF65-F5344CB8AC3E}">
        <p14:creationId xmlns:p14="http://schemas.microsoft.com/office/powerpoint/2010/main" val="560013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elcome to the pay gap">
            <a:hlinkClick r:id="" action="ppaction://media"/>
            <a:extLst>
              <a:ext uri="{FF2B5EF4-FFF2-40B4-BE49-F238E27FC236}">
                <a16:creationId xmlns:a16="http://schemas.microsoft.com/office/drawing/2014/main" id="{891C7066-9C82-4465-941B-63F43E6E036D}"/>
              </a:ext>
            </a:extLst>
          </p:cNvPr>
          <p:cNvPicPr>
            <a:picLocks noRot="1" noChangeAspect="1"/>
          </p:cNvPicPr>
          <p:nvPr>
            <a:videoFile r:link="rId1"/>
          </p:nvPr>
        </p:nvPicPr>
        <p:blipFill>
          <a:blip r:embed="rId4"/>
          <a:stretch>
            <a:fillRect/>
          </a:stretch>
        </p:blipFill>
        <p:spPr>
          <a:xfrm>
            <a:off x="0" y="-38417"/>
            <a:ext cx="12192000" cy="6888480"/>
          </a:xfrm>
          <a:prstGeom prst="rect">
            <a:avLst/>
          </a:prstGeom>
        </p:spPr>
      </p:pic>
      <p:pic>
        <p:nvPicPr>
          <p:cNvPr id="1026" name="Picture 2">
            <a:hlinkClick r:id="rId5"/>
            <a:extLst>
              <a:ext uri="{FF2B5EF4-FFF2-40B4-BE49-F238E27FC236}">
                <a16:creationId xmlns:a16="http://schemas.microsoft.com/office/drawing/2014/main" id="{FCBB355B-788E-49D5-B33F-C1E1022C68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21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F57D20-903A-C29F-FAA9-BC953714E016}"/>
              </a:ext>
            </a:extLst>
          </p:cNvPr>
          <p:cNvGrpSpPr/>
          <p:nvPr/>
        </p:nvGrpSpPr>
        <p:grpSpPr>
          <a:xfrm>
            <a:off x="0" y="887413"/>
            <a:ext cx="6229352" cy="5962650"/>
            <a:chOff x="0" y="887413"/>
            <a:chExt cx="6229352" cy="5962650"/>
          </a:xfrm>
        </p:grpSpPr>
        <p:pic>
          <p:nvPicPr>
            <p:cNvPr id="5122" name="Picture 2" descr="Gender discrimination abstract concept vector illustration sexism gender roles and stereotypes workplace inequality skills and capabilities women rights labor market abstract metaphor Free Vector">
              <a:hlinkClick r:id="rId3"/>
              <a:extLst>
                <a:ext uri="{FF2B5EF4-FFF2-40B4-BE49-F238E27FC236}">
                  <a16:creationId xmlns:a16="http://schemas.microsoft.com/office/drawing/2014/main" id="{ED4EEF2A-0808-1E70-49DF-C3806C7DB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87413"/>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BDAC05DA-4883-0B21-6ADC-F4881D278F92}"/>
                </a:ext>
              </a:extLst>
            </p:cNvPr>
            <p:cNvSpPr txBox="1"/>
            <p:nvPr/>
          </p:nvSpPr>
          <p:spPr>
            <a:xfrm>
              <a:off x="57152" y="6359009"/>
              <a:ext cx="6172200" cy="369332"/>
            </a:xfrm>
            <a:prstGeom prst="rect">
              <a:avLst/>
            </a:prstGeom>
            <a:noFill/>
          </p:spPr>
          <p:txBody>
            <a:bodyPr wrap="square">
              <a:spAutoFit/>
            </a:bodyPr>
            <a:lstStyle/>
            <a:p>
              <a:pPr algn="ctr"/>
              <a:r>
                <a:rPr lang="en-CA" b="1" dirty="0"/>
                <a:t>Graphic by </a:t>
              </a:r>
              <a:r>
                <a:rPr lang="en-CA" b="1" dirty="0" err="1"/>
                <a:t>vectorjuice</a:t>
              </a:r>
              <a:r>
                <a:rPr lang="en-CA" b="1" dirty="0"/>
                <a:t> - freepik.com</a:t>
              </a:r>
            </a:p>
          </p:txBody>
        </p:sp>
      </p:grpSp>
      <p:sp>
        <p:nvSpPr>
          <p:cNvPr id="2" name="Title 1"/>
          <p:cNvSpPr>
            <a:spLocks noGrp="1"/>
          </p:cNvSpPr>
          <p:nvPr>
            <p:ph type="title"/>
          </p:nvPr>
        </p:nvSpPr>
        <p:spPr/>
        <p:txBody>
          <a:bodyPr/>
          <a:lstStyle/>
          <a:p>
            <a:r>
              <a:rPr lang="en-US" dirty="0"/>
              <a:t>Inequality</a:t>
            </a:r>
          </a:p>
        </p:txBody>
      </p:sp>
      <p:sp>
        <p:nvSpPr>
          <p:cNvPr id="3" name="Content Placeholder 2"/>
          <p:cNvSpPr>
            <a:spLocks noGrp="1"/>
          </p:cNvSpPr>
          <p:nvPr>
            <p:ph idx="1"/>
          </p:nvPr>
        </p:nvSpPr>
        <p:spPr>
          <a:xfrm>
            <a:off x="6095999" y="1565559"/>
            <a:ext cx="5724525" cy="4978116"/>
          </a:xfrm>
        </p:spPr>
        <p:txBody>
          <a:bodyPr>
            <a:noAutofit/>
          </a:bodyPr>
          <a:lstStyle/>
          <a:p>
            <a:r>
              <a:rPr lang="en-US" sz="2200" dirty="0"/>
              <a:t>Inequality:</a:t>
            </a:r>
          </a:p>
          <a:p>
            <a:pPr lvl="1"/>
            <a:r>
              <a:rPr lang="en-US" sz="2200" dirty="0"/>
              <a:t>The quality of being unequal or uneven as: a lack of evenness; social disparity; disparity of distribution or opportunity (</a:t>
            </a:r>
            <a:r>
              <a:rPr lang="en-US" sz="2200" dirty="0">
                <a:hlinkClick r:id="rId5"/>
              </a:rPr>
              <a:t>http://www.merriam-webster.com/dictionary/inequality</a:t>
            </a:r>
            <a:r>
              <a:rPr lang="en-US" sz="2200" dirty="0"/>
              <a:t>).</a:t>
            </a:r>
          </a:p>
          <a:p>
            <a:r>
              <a:rPr lang="en-US" sz="2200" dirty="0"/>
              <a:t>Thus, inequality is when two or more things are not the same.</a:t>
            </a:r>
          </a:p>
          <a:p>
            <a:r>
              <a:rPr lang="en-US" sz="2200" dirty="0"/>
              <a:t>Inequalities exist everywhere and always. Our task, as critical thinkers, is to question why these inequalities exist.</a:t>
            </a:r>
          </a:p>
          <a:p>
            <a:r>
              <a:rPr lang="en-US" sz="2200" dirty="0"/>
              <a:t>From there we can begin to ask whether these inequalities should exist.</a:t>
            </a:r>
          </a:p>
          <a:p>
            <a:r>
              <a:rPr lang="en-US" sz="2200" dirty="0"/>
              <a:t>Particularly, we must pay attention to the creation and persistence of </a:t>
            </a:r>
            <a:r>
              <a:rPr lang="en-US" sz="2200" i="1" dirty="0"/>
              <a:t>social inequalities</a:t>
            </a:r>
            <a:r>
              <a:rPr lang="en-US" sz="2200" dirty="0"/>
              <a:t>. </a:t>
            </a:r>
          </a:p>
        </p:txBody>
      </p:sp>
    </p:spTree>
    <p:extLst>
      <p:ext uri="{BB962C8B-B14F-4D97-AF65-F5344CB8AC3E}">
        <p14:creationId xmlns:p14="http://schemas.microsoft.com/office/powerpoint/2010/main" val="275301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9" y="239996"/>
            <a:ext cx="4962526" cy="1325563"/>
          </a:xfrm>
        </p:spPr>
        <p:txBody>
          <a:bodyPr>
            <a:normAutofit fontScale="90000"/>
          </a:bodyPr>
          <a:lstStyle/>
          <a:p>
            <a:r>
              <a:rPr lang="en-CA" dirty="0"/>
              <a:t>SOCIAL INEQUALITY</a:t>
            </a:r>
          </a:p>
        </p:txBody>
      </p:sp>
      <p:sp>
        <p:nvSpPr>
          <p:cNvPr id="3" name="Content Placeholder 2"/>
          <p:cNvSpPr>
            <a:spLocks noGrp="1"/>
          </p:cNvSpPr>
          <p:nvPr>
            <p:ph idx="1"/>
          </p:nvPr>
        </p:nvSpPr>
        <p:spPr>
          <a:xfrm>
            <a:off x="6657974" y="1557338"/>
            <a:ext cx="5157839" cy="4619625"/>
          </a:xfrm>
        </p:spPr>
        <p:txBody>
          <a:bodyPr/>
          <a:lstStyle/>
          <a:p>
            <a:r>
              <a:rPr lang="en-US" dirty="0"/>
              <a:t>Karl Marx believed that capitalism’s inequalities arise from the deeply rooted class divisions between the bourgeoisie haves (the rich) and proletarian have-nots (the poor</a:t>
            </a:r>
            <a:endParaRPr lang="en-CA" dirty="0"/>
          </a:p>
        </p:txBody>
      </p:sp>
      <p:grpSp>
        <p:nvGrpSpPr>
          <p:cNvPr id="5" name="Group 4">
            <a:extLst>
              <a:ext uri="{FF2B5EF4-FFF2-40B4-BE49-F238E27FC236}">
                <a16:creationId xmlns:a16="http://schemas.microsoft.com/office/drawing/2014/main" id="{596BC2EC-F089-3999-9235-E64C2EAD0D0E}"/>
              </a:ext>
            </a:extLst>
          </p:cNvPr>
          <p:cNvGrpSpPr/>
          <p:nvPr/>
        </p:nvGrpSpPr>
        <p:grpSpPr>
          <a:xfrm>
            <a:off x="0" y="0"/>
            <a:ext cx="11815813" cy="6858000"/>
            <a:chOff x="0" y="0"/>
            <a:chExt cx="11815813" cy="6858000"/>
          </a:xfrm>
        </p:grpSpPr>
        <p:pic>
          <p:nvPicPr>
            <p:cNvPr id="1026" name="Picture 2" descr="Karl-Marx-Monument aka &amp;quot;The Head&amp;quot;, Chemnitz | The landmark o… | Flickr">
              <a:extLst>
                <a:ext uri="{FF2B5EF4-FFF2-40B4-BE49-F238E27FC236}">
                  <a16:creationId xmlns:a16="http://schemas.microsoft.com/office/drawing/2014/main" id="{F45E2288-F0F7-4C9D-901F-C42889FB49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06" r="16528"/>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F845CB-D8BD-7F5E-A82E-8FFADD374FB5}"/>
                </a:ext>
              </a:extLst>
            </p:cNvPr>
            <p:cNvSpPr txBox="1"/>
            <p:nvPr/>
          </p:nvSpPr>
          <p:spPr>
            <a:xfrm>
              <a:off x="7472414" y="6165850"/>
              <a:ext cx="4343399" cy="646331"/>
            </a:xfrm>
            <a:prstGeom prst="rect">
              <a:avLst/>
            </a:prstGeom>
            <a:noFill/>
          </p:spPr>
          <p:txBody>
            <a:bodyPr wrap="square">
              <a:spAutoFit/>
            </a:bodyPr>
            <a:lstStyle/>
            <a:p>
              <a:pPr algn="ctr"/>
              <a:r>
                <a:rPr lang="en-CA" b="0" i="0" dirty="0">
                  <a:effectLst/>
                  <a:hlinkClick r:id="rId4"/>
                </a:rPr>
                <a:t>Karl-Marx-Monument </a:t>
              </a:r>
              <a:r>
                <a:rPr lang="en-CA" b="0" i="0" dirty="0">
                  <a:effectLst/>
                </a:rPr>
                <a:t>in Chemnitz by </a:t>
              </a:r>
              <a:r>
                <a:rPr lang="en-CA" b="0" i="0" u="sng" dirty="0" err="1">
                  <a:effectLst/>
                  <a:hlinkClick r:id="rId5" tooltip="User:Einsamer Schütze">
                    <a:extLst>
                      <a:ext uri="{A12FA001-AC4F-418D-AE19-62706E023703}">
                        <ahyp:hlinkClr xmlns:ahyp="http://schemas.microsoft.com/office/drawing/2018/hyperlinkcolor" val="tx"/>
                      </a:ext>
                    </a:extLst>
                  </a:hlinkClick>
                </a:rPr>
                <a:t>Einsamer</a:t>
              </a:r>
              <a:r>
                <a:rPr lang="en-CA" b="0" i="0" u="sng" dirty="0">
                  <a:effectLst/>
                  <a:hlinkClick r:id="rId5" tooltip="User:Einsamer Schütze">
                    <a:extLst>
                      <a:ext uri="{A12FA001-AC4F-418D-AE19-62706E023703}">
                        <ahyp:hlinkClr xmlns:ahyp="http://schemas.microsoft.com/office/drawing/2018/hyperlinkcolor" val="tx"/>
                      </a:ext>
                    </a:extLst>
                  </a:hlinkClick>
                </a:rPr>
                <a:t> </a:t>
              </a:r>
              <a:r>
                <a:rPr lang="en-CA" b="0" i="0" u="sng" dirty="0" err="1">
                  <a:effectLst/>
                  <a:hlinkClick r:id="rId5" tooltip="User:Einsamer Schütze">
                    <a:extLst>
                      <a:ext uri="{A12FA001-AC4F-418D-AE19-62706E023703}">
                        <ahyp:hlinkClr xmlns:ahyp="http://schemas.microsoft.com/office/drawing/2018/hyperlinkcolor" val="tx"/>
                      </a:ext>
                    </a:extLst>
                  </a:hlinkClick>
                </a:rPr>
                <a:t>Schütze</a:t>
              </a:r>
              <a:r>
                <a:rPr lang="en-CA" b="0" i="0" dirty="0">
                  <a:effectLst/>
                </a:rPr>
                <a:t> -</a:t>
              </a:r>
              <a:r>
                <a:rPr lang="en-CA" b="0" i="0" u="none" strike="noStrike" dirty="0">
                  <a:effectLst/>
                  <a:hlinkClick r:id="rId6">
                    <a:extLst>
                      <a:ext uri="{A12FA001-AC4F-418D-AE19-62706E023703}">
                        <ahyp:hlinkClr xmlns:ahyp="http://schemas.microsoft.com/office/drawing/2018/hyperlinkcolor" val="tx"/>
                      </a:ext>
                    </a:extLst>
                  </a:hlinkClick>
                </a:rPr>
                <a:t>CC BY-SA 4.0</a:t>
              </a:r>
              <a:endParaRPr lang="en-CA" b="0" i="0" dirty="0">
                <a:effectLst/>
              </a:endParaRPr>
            </a:p>
          </p:txBody>
        </p:sp>
      </p:grpSp>
    </p:spTree>
    <p:extLst>
      <p:ext uri="{BB962C8B-B14F-4D97-AF65-F5344CB8AC3E}">
        <p14:creationId xmlns:p14="http://schemas.microsoft.com/office/powerpoint/2010/main" val="286029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650F50-83DA-6139-C951-DB32E4F80A7A}"/>
              </a:ext>
            </a:extLst>
          </p:cNvPr>
          <p:cNvGrpSpPr/>
          <p:nvPr/>
        </p:nvGrpSpPr>
        <p:grpSpPr>
          <a:xfrm>
            <a:off x="5581933" y="239996"/>
            <a:ext cx="6686267" cy="6610067"/>
            <a:chOff x="5581933" y="239996"/>
            <a:chExt cx="6686267" cy="6610067"/>
          </a:xfrm>
        </p:grpSpPr>
        <p:pic>
          <p:nvPicPr>
            <p:cNvPr id="4098" name="Picture 2" descr="Business inequality concept illustration Free Vector">
              <a:extLst>
                <a:ext uri="{FF2B5EF4-FFF2-40B4-BE49-F238E27FC236}">
                  <a16:creationId xmlns:a16="http://schemas.microsoft.com/office/drawing/2014/main" id="{E8B27074-895C-9EAA-D7D9-1233468F9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933" y="239996"/>
              <a:ext cx="6610067" cy="66100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55803B-3DAA-B93A-B7BF-61373D33274F}"/>
                </a:ext>
              </a:extLst>
            </p:cNvPr>
            <p:cNvSpPr txBox="1"/>
            <p:nvPr/>
          </p:nvSpPr>
          <p:spPr>
            <a:xfrm>
              <a:off x="6096000" y="6412095"/>
              <a:ext cx="6172200" cy="369332"/>
            </a:xfrm>
            <a:prstGeom prst="rect">
              <a:avLst/>
            </a:prstGeom>
            <a:noFill/>
          </p:spPr>
          <p:txBody>
            <a:bodyPr wrap="square">
              <a:spAutoFit/>
            </a:bodyPr>
            <a:lstStyle/>
            <a:p>
              <a:pPr algn="ctr"/>
              <a:r>
                <a:rPr lang="en-CA" b="1" dirty="0" err="1">
                  <a:hlinkClick r:id="rId4">
                    <a:extLst>
                      <a:ext uri="{A12FA001-AC4F-418D-AE19-62706E023703}">
                        <ahyp:hlinkClr xmlns:ahyp="http://schemas.microsoft.com/office/drawing/2018/hyperlinkcolor" val="tx"/>
                      </a:ext>
                    </a:extLst>
                  </a:hlinkClick>
                </a:rPr>
                <a:t>Grphic</a:t>
              </a:r>
              <a:r>
                <a:rPr lang="en-CA" b="1" dirty="0">
                  <a:hlinkClick r:id="rId4">
                    <a:extLst>
                      <a:ext uri="{A12FA001-AC4F-418D-AE19-62706E023703}">
                        <ahyp:hlinkClr xmlns:ahyp="http://schemas.microsoft.com/office/drawing/2018/hyperlinkcolor" val="tx"/>
                      </a:ext>
                    </a:extLst>
                  </a:hlinkClick>
                </a:rPr>
                <a:t> by storyset - freepik.com</a:t>
              </a:r>
              <a:endParaRPr lang="en-CA" b="1" dirty="0"/>
            </a:p>
          </p:txBody>
        </p:sp>
      </p:grpSp>
      <p:sp>
        <p:nvSpPr>
          <p:cNvPr id="2" name="Title 1"/>
          <p:cNvSpPr>
            <a:spLocks noGrp="1"/>
          </p:cNvSpPr>
          <p:nvPr>
            <p:ph type="title"/>
          </p:nvPr>
        </p:nvSpPr>
        <p:spPr/>
        <p:txBody>
          <a:bodyPr/>
          <a:lstStyle/>
          <a:p>
            <a:r>
              <a:rPr lang="en-US" dirty="0"/>
              <a:t>Social Inequality</a:t>
            </a:r>
          </a:p>
        </p:txBody>
      </p:sp>
      <p:sp>
        <p:nvSpPr>
          <p:cNvPr id="3" name="Content Placeholder 2"/>
          <p:cNvSpPr>
            <a:spLocks noGrp="1"/>
          </p:cNvSpPr>
          <p:nvPr>
            <p:ph idx="1"/>
          </p:nvPr>
        </p:nvSpPr>
        <p:spPr>
          <a:xfrm>
            <a:off x="371475" y="1557338"/>
            <a:ext cx="5724525" cy="5060665"/>
          </a:xfrm>
        </p:spPr>
        <p:txBody>
          <a:bodyPr>
            <a:normAutofit fontScale="85000" lnSpcReduction="20000"/>
          </a:bodyPr>
          <a:lstStyle/>
          <a:p>
            <a:r>
              <a:rPr lang="en-US" dirty="0"/>
              <a:t>Social Inequality: The difference in the treatment of people on the basis of their social status (class, gender, age, ability, race, ethnicity, citizenship, etc.). It generally involves restricting people’s full participation in society and limiting resources and opportunities; hence, affecting overall quality of life.</a:t>
            </a:r>
          </a:p>
          <a:p>
            <a:r>
              <a:rPr lang="en-US" dirty="0"/>
              <a:t>Thinking about social inequality means thinking beyond individuals. It means thinking about the larger patterns that divide groups, positioning some as superior and others as inferior.</a:t>
            </a:r>
          </a:p>
          <a:p>
            <a:r>
              <a:rPr lang="en-US" dirty="0"/>
              <a:t>We must ask whether certain social inequalities are natural or whether they are the result of other </a:t>
            </a:r>
            <a:r>
              <a:rPr lang="en-US" b="1" i="1" dirty="0"/>
              <a:t>factors including unequal opportunity and exploitation.</a:t>
            </a:r>
          </a:p>
        </p:txBody>
      </p:sp>
    </p:spTree>
    <p:extLst>
      <p:ext uri="{BB962C8B-B14F-4D97-AF65-F5344CB8AC3E}">
        <p14:creationId xmlns:p14="http://schemas.microsoft.com/office/powerpoint/2010/main" val="2892378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c482c5d4686adfddb397d8a434a98b623faeec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40093</TotalTime>
  <Words>4490</Words>
  <Application>Microsoft Office PowerPoint</Application>
  <PresentationFormat>Widescreen</PresentationFormat>
  <Paragraphs>404</Paragraphs>
  <Slides>41</Slides>
  <Notes>40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Alégre Sans</vt:lpstr>
      <vt:lpstr>Arial</vt:lpstr>
      <vt:lpstr>Calibri</vt:lpstr>
      <vt:lpstr>Office Theme</vt:lpstr>
      <vt:lpstr>SOCIAL STRATIFICATION EQUALITY AND EQUITY</vt:lpstr>
      <vt:lpstr>AGENDA</vt:lpstr>
      <vt:lpstr>LEARNING OUTCOMES</vt:lpstr>
      <vt:lpstr>PowerPoint Presentation</vt:lpstr>
      <vt:lpstr>Inequality</vt:lpstr>
      <vt:lpstr>PowerPoint Presentation</vt:lpstr>
      <vt:lpstr>Inequality</vt:lpstr>
      <vt:lpstr>SOCIAL INEQUALITY</vt:lpstr>
      <vt:lpstr>Social Inequality</vt:lpstr>
      <vt:lpstr>Class</vt:lpstr>
      <vt:lpstr>PowerPoint Presentation</vt:lpstr>
      <vt:lpstr>4 factors that produce social inequality </vt:lpstr>
      <vt:lpstr>BARRIERS</vt:lpstr>
      <vt:lpstr>BARRIERS: VISIBLE</vt:lpstr>
      <vt:lpstr>BARRIERS: INVISIBLE</vt:lpstr>
      <vt:lpstr>Social Stratification</vt:lpstr>
      <vt:lpstr>POWER &amp; PRIVLEGE</vt:lpstr>
      <vt:lpstr>POWER &amp; Privilege</vt:lpstr>
      <vt:lpstr>Privilege</vt:lpstr>
      <vt:lpstr>PowerPoint Presentation</vt:lpstr>
      <vt:lpstr>Social stratification &amp; global citizenship</vt:lpstr>
      <vt:lpstr>PowerPoint Presentation</vt:lpstr>
      <vt:lpstr>The 3 forms of capital</vt:lpstr>
      <vt:lpstr>Economic capital</vt:lpstr>
      <vt:lpstr>Cultural capital</vt:lpstr>
      <vt:lpstr>Social capital</vt:lpstr>
      <vt:lpstr>PowerPoint Presentation</vt:lpstr>
      <vt:lpstr>ATTENDANCE</vt:lpstr>
      <vt:lpstr>Capital AS PRIVILEDGE</vt:lpstr>
      <vt:lpstr>PowerPoint Presentation</vt:lpstr>
      <vt:lpstr>Seven social class model</vt:lpstr>
      <vt:lpstr>The growth of extreme inequality</vt:lpstr>
      <vt:lpstr>PowerPoint Presentation</vt:lpstr>
      <vt:lpstr>PowerPoint Presentation</vt:lpstr>
      <vt:lpstr>PowerPoint Presentation</vt:lpstr>
      <vt:lpstr>PowerPoint Presentation</vt:lpstr>
      <vt:lpstr>PowerPoint Presentation</vt:lpstr>
      <vt:lpstr>WEALTH GAP CANADA</vt:lpstr>
      <vt:lpstr>GLOBAL INEQUALITY</vt:lpstr>
      <vt:lpstr>GLOBAL Stratification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Nic Tse</cp:lastModifiedBy>
  <cp:revision>238</cp:revision>
  <dcterms:created xsi:type="dcterms:W3CDTF">2014-09-21T13:52:42Z</dcterms:created>
  <dcterms:modified xsi:type="dcterms:W3CDTF">2023-11-23T20:17:44Z</dcterms:modified>
</cp:coreProperties>
</file>